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4"/>
  </p:sldMasterIdLst>
  <p:notesMasterIdLst>
    <p:notesMasterId r:id="rId24"/>
  </p:notesMasterIdLst>
  <p:handoutMasterIdLst>
    <p:handoutMasterId r:id="rId25"/>
  </p:handoutMasterIdLst>
  <p:sldIdLst>
    <p:sldId id="257" r:id="rId5"/>
    <p:sldId id="291" r:id="rId6"/>
    <p:sldId id="279" r:id="rId7"/>
    <p:sldId id="308" r:id="rId8"/>
    <p:sldId id="309" r:id="rId9"/>
    <p:sldId id="303" r:id="rId10"/>
    <p:sldId id="305" r:id="rId11"/>
    <p:sldId id="302" r:id="rId12"/>
    <p:sldId id="285" r:id="rId13"/>
    <p:sldId id="296" r:id="rId14"/>
    <p:sldId id="289" r:id="rId15"/>
    <p:sldId id="284" r:id="rId16"/>
    <p:sldId id="292" r:id="rId17"/>
    <p:sldId id="306" r:id="rId18"/>
    <p:sldId id="297" r:id="rId19"/>
    <p:sldId id="286" r:id="rId20"/>
    <p:sldId id="287" r:id="rId21"/>
    <p:sldId id="294" r:id="rId22"/>
    <p:sldId id="278" r:id="rId23"/>
  </p:sldIdLst>
  <p:sldSz cx="12188825" cy="6858000"/>
  <p:notesSz cx="6669088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58882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86470" autoAdjust="0"/>
  </p:normalViewPr>
  <p:slideViewPr>
    <p:cSldViewPr>
      <p:cViewPr>
        <p:scale>
          <a:sx n="70" d="100"/>
          <a:sy n="70" d="100"/>
        </p:scale>
        <p:origin x="-1908" y="-1104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0"/>
        <p:guide pos="7008"/>
        <p:guide pos="6142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2988" y="84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Čuvar mesta za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4778C5-9B52-4D8B-9DD8-25B258859AFD}" type="datetime1">
              <a:rPr lang="sr-Latn-CS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3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78A2E2-1BC7-44DB-8717-C4B5AA28CE06}" type="slidenum">
              <a:rPr lang="sr-Latn-CS"/>
              <a:pPr>
                <a:defRPr/>
              </a:pPr>
              <a:t>‹#›</a:t>
            </a:fld>
            <a:endParaRPr lang="sr-Latn-C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Čuvar mesta za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B89EB59-5F71-4559-9B24-D0634581B987}" type="datetime1">
              <a:rPr lang="sr-Latn-CS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4" name="Čuvar mesta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44450" y="739775"/>
            <a:ext cx="6580188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CS" noProof="0" dirty="0"/>
          </a:p>
        </p:txBody>
      </p:sp>
      <p:sp>
        <p:nvSpPr>
          <p:cNvPr id="5" name="Čuvar mesta za beleške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Latn-CS" noProof="0" dirty="0" smtClean="0"/>
              <a:t>Kliknite da biste uredili stilove za tekst mastera</a:t>
            </a:r>
          </a:p>
          <a:p>
            <a:pPr lvl="1"/>
            <a:r>
              <a:rPr lang="sr-Latn-CS" noProof="0" dirty="0" smtClean="0"/>
              <a:t>Drugi nivo</a:t>
            </a:r>
          </a:p>
          <a:p>
            <a:pPr lvl="2"/>
            <a:r>
              <a:rPr lang="sr-Latn-CS" noProof="0" dirty="0" smtClean="0"/>
              <a:t>Treći nivo</a:t>
            </a:r>
          </a:p>
          <a:p>
            <a:pPr lvl="3"/>
            <a:r>
              <a:rPr lang="sr-Latn-CS" noProof="0" dirty="0" smtClean="0"/>
              <a:t>Četvrti nivo</a:t>
            </a:r>
          </a:p>
          <a:p>
            <a:pPr lvl="4"/>
            <a:r>
              <a:rPr lang="sr-Latn-CS" noProof="0" dirty="0" smtClean="0"/>
              <a:t>Peti nivo</a:t>
            </a:r>
            <a:endParaRPr lang="sr-Latn-CS" noProof="0" dirty="0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5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739A2B-C19A-4FF1-9126-F862168AF1AD}" type="slidenum">
              <a:rPr lang="sr-Latn-CS"/>
              <a:pPr>
                <a:defRPr/>
              </a:pPr>
              <a:t>‹#›</a:t>
            </a:fld>
            <a:endParaRPr lang="sr-Latn-C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Čuvar mesta za sliku slajd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" y="739775"/>
            <a:ext cx="6580188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Čuvar mesta za belešk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12292" name="Čuvar mesta za broj slajd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AF3903-A0C3-4AA5-B548-A50632B7C3CD}" type="slidenum">
              <a:rPr lang="sr-Latn-C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sr-Latn-C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Čuvar mesta za sliku na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" y="739775"/>
            <a:ext cx="6580188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Čuvar mesta za napomen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CS" smtClean="0"/>
          </a:p>
        </p:txBody>
      </p:sp>
      <p:sp>
        <p:nvSpPr>
          <p:cNvPr id="16388" name="Čuvar mesta za broj slajd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DA3DE5-A53D-41BA-B78A-A8C7AFAD94BB}" type="slidenum">
              <a:rPr lang="sr-Latn-C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r-Latn-C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5678" y="3048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88825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21" y="6391657"/>
            <a:ext cx="1177440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324" y="2819400"/>
            <a:ext cx="8532178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10" y="2420112"/>
            <a:ext cx="11774405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147" y="152400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8119" y="2115312"/>
            <a:ext cx="812588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4070" y="2209800"/>
            <a:ext cx="56068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89692" y="2199451"/>
            <a:ext cx="609441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162" y="381000"/>
            <a:ext cx="10360501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4070" y="1026373"/>
            <a:ext cx="609441" cy="441325"/>
          </a:xfrm>
        </p:spPr>
        <p:txBody>
          <a:bodyPr/>
          <a:lstStyle/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231" y="1527048"/>
            <a:ext cx="11335607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5678" y="1905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147" y="2286000"/>
            <a:ext cx="11774405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10" y="142352"/>
            <a:ext cx="11774405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093" y="2743200"/>
            <a:ext cx="863798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21" y="6391657"/>
            <a:ext cx="1177440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147" y="152400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147" y="2438400"/>
            <a:ext cx="11774405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8119" y="2115312"/>
            <a:ext cx="812588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4070" y="2209800"/>
            <a:ext cx="56068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89692" y="2199451"/>
            <a:ext cx="609441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533400"/>
            <a:ext cx="10360501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31" y="228600"/>
            <a:ext cx="11376237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9589" y="6409944"/>
            <a:ext cx="4058879" cy="365760"/>
          </a:xfrm>
        </p:spPr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2523" y="1575653"/>
            <a:ext cx="11892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231" y="1371600"/>
            <a:ext cx="5383398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399133" y="1371600"/>
            <a:ext cx="5383398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4413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88825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5678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147" y="1371600"/>
            <a:ext cx="11774405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13" y="6391656"/>
            <a:ext cx="11774405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231" y="1524000"/>
            <a:ext cx="5385514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6777" y="1524000"/>
            <a:ext cx="5387630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294" y="6409944"/>
            <a:ext cx="4773956" cy="365760"/>
          </a:xfrm>
        </p:spPr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147" y="1280160"/>
            <a:ext cx="11774405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147" y="155448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231" y="2471383"/>
            <a:ext cx="5387461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399133" y="2471383"/>
            <a:ext cx="5383398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8119" y="956036"/>
            <a:ext cx="812588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4070" y="1050524"/>
            <a:ext cx="56068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89692" y="1042417"/>
            <a:ext cx="609441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89692" y="1036021"/>
            <a:ext cx="609441" cy="441325"/>
          </a:xfrm>
        </p:spPr>
        <p:txBody>
          <a:bodyPr/>
          <a:lstStyle/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88825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5678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21" y="6391657"/>
            <a:ext cx="1177440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147" y="158496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8119" y="6324600"/>
            <a:ext cx="812588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147" y="152400"/>
            <a:ext cx="11774405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5678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88825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147" y="609600"/>
            <a:ext cx="3656648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68" y="914400"/>
            <a:ext cx="314878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7868" y="1981201"/>
            <a:ext cx="314878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147" y="152400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147" y="533400"/>
            <a:ext cx="11774405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4515" y="685800"/>
            <a:ext cx="7516442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6750" y="228600"/>
            <a:ext cx="812588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2701" y="323088"/>
            <a:ext cx="56068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324" y="312739"/>
            <a:ext cx="609441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084" y="6388386"/>
            <a:ext cx="1177440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231" y="6410848"/>
            <a:ext cx="4509865" cy="365760"/>
          </a:xfrm>
        </p:spPr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147" y="533400"/>
            <a:ext cx="11774405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5678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147" y="152400"/>
            <a:ext cx="11774405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147" y="609600"/>
            <a:ext cx="3656648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147" y="155448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6750" y="228600"/>
            <a:ext cx="812588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2701" y="323088"/>
            <a:ext cx="56068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324" y="312739"/>
            <a:ext cx="609441" cy="441325"/>
          </a:xfrm>
        </p:spPr>
        <p:txBody>
          <a:bodyPr/>
          <a:lstStyle/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9458" y="5029200"/>
            <a:ext cx="7821163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99458" y="609600"/>
            <a:ext cx="7821163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868" y="990600"/>
            <a:ext cx="3250353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084" y="6388386"/>
            <a:ext cx="1177440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5526" y="6404984"/>
            <a:ext cx="4058879" cy="365760"/>
          </a:xfrm>
        </p:spPr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231" y="6410848"/>
            <a:ext cx="4778019" cy="365760"/>
          </a:xfrm>
        </p:spPr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4766" y="0"/>
            <a:ext cx="2844059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88825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21" y="6391657"/>
            <a:ext cx="1177440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147" y="155448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0859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7241" y="2925763"/>
            <a:ext cx="812588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3192" y="3020251"/>
            <a:ext cx="56068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18815" y="3009902"/>
            <a:ext cx="609441" cy="441325"/>
          </a:xfrm>
        </p:spPr>
        <p:txBody>
          <a:bodyPr/>
          <a:lstStyle/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294" y="304800"/>
            <a:ext cx="8735325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4" y="304802"/>
            <a:ext cx="1929897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1179288"/>
          </a:xfrm>
          <a:prstGeom prst="rect">
            <a:avLst/>
          </a:prstGeom>
        </p:spPr>
        <p:txBody>
          <a:bodyPr lIns="121899" tIns="60949" rIns="121899" bIns="60949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244" y="1508788"/>
            <a:ext cx="11326308" cy="614197"/>
          </a:xfrm>
          <a:prstGeom prst="rect">
            <a:avLst/>
          </a:prstGeom>
        </p:spPr>
        <p:txBody>
          <a:bodyPr lIns="121899" tIns="60949" rIns="121899" bIns="60949" anchor="ctr"/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033" y="2411015"/>
            <a:ext cx="11326308" cy="3994316"/>
          </a:xfrm>
          <a:prstGeom prst="rect">
            <a:avLst/>
          </a:prstGeom>
        </p:spPr>
        <p:txBody>
          <a:bodyPr lIns="527908" tIns="60949" rIns="121899" bIns="60949"/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88825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88825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5678" y="0"/>
            <a:ext cx="203147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084" y="6388386"/>
            <a:ext cx="1177440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19589" y="6404984"/>
            <a:ext cx="4058879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9B031BB-5D0A-47B1-9124-04CAB2C1AECD}" type="datetime1">
              <a:rPr lang="sr-Latn-CS" smtClean="0"/>
              <a:pPr>
                <a:defRPr/>
              </a:pPr>
              <a:t>8.8.2022.</a:t>
            </a:fld>
            <a:endParaRPr lang="sr-Latn-C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294" y="6410848"/>
            <a:ext cx="4773956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sr-Latn-CS" smtClean="0"/>
              <a:t>Dodavanje podnožja</a:t>
            </a:r>
            <a:endParaRPr lang="sr-Latn-C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147" y="155448"/>
            <a:ext cx="11774405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147" y="1276743"/>
            <a:ext cx="1177440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8119" y="956036"/>
            <a:ext cx="812588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4070" y="1050524"/>
            <a:ext cx="560686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89692" y="1040175"/>
            <a:ext cx="609441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CEDFD39-D85C-414D-B571-05843C270D8C}" type="slidenum">
              <a:rPr lang="sr-Latn-CS" smtClean="0"/>
              <a:pPr>
                <a:defRPr/>
              </a:pPr>
              <a:t>‹#›</a:t>
            </a:fld>
            <a:endParaRPr lang="sr-Latn-C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231" y="228600"/>
            <a:ext cx="11376237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231" y="1524000"/>
            <a:ext cx="11376237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Čuvar mesta za sadržaj 2"/>
          <p:cNvSpPr>
            <a:spLocks noGrp="1"/>
          </p:cNvSpPr>
          <p:nvPr>
            <p:ph type="subTitle" idx="1"/>
          </p:nvPr>
        </p:nvSpPr>
        <p:spPr>
          <a:xfrm>
            <a:off x="1293817" y="3733800"/>
            <a:ext cx="3657601" cy="406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sr-Latn-CS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Ideje za danas i sutra</a:t>
            </a:r>
          </a:p>
          <a:p>
            <a:pPr eaLnBrk="1" hangingPunct="1">
              <a:defRPr/>
            </a:pPr>
            <a:endParaRPr lang="sr-Latn-C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8" name="Naslov 3"/>
          <p:cNvSpPr>
            <a:spLocks noGrp="1"/>
          </p:cNvSpPr>
          <p:nvPr>
            <p:ph type="ctrTitle"/>
          </p:nvPr>
        </p:nvSpPr>
        <p:spPr>
          <a:xfrm>
            <a:off x="1217617" y="762000"/>
            <a:ext cx="5029201" cy="2514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/>
            </a:r>
            <a:br>
              <a:rPr lang="en-US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</a:br>
            <a:r>
              <a:rPr lang="sr-Latn-CS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PREZENTACIJA O RADU ODELJENJA ZA LER OPŠTINE RUMA</a:t>
            </a:r>
          </a:p>
        </p:txBody>
      </p:sp>
      <p:pic>
        <p:nvPicPr>
          <p:cNvPr id="5" name="Picture 4" descr="gr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4213" y="3048000"/>
            <a:ext cx="1752599" cy="1676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0">
              <a:rot lat="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588824"/>
                </a:solidFill>
              </a:rPr>
              <a:t>Aktivnosti Odeljenja za LER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8012" y="1527048"/>
            <a:ext cx="11129826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Wingdings" pitchFamily="2" charset="2"/>
              <a:buChar char="v"/>
            </a:pPr>
            <a:r>
              <a:rPr lang="sr-Latn-RS" dirty="0" smtClean="0"/>
              <a:t>planira, koordinira, prati i sprovodi </a:t>
            </a:r>
            <a:r>
              <a:rPr lang="sr-Latn-RS" u="sng" dirty="0" smtClean="0"/>
              <a:t>aktivnosti lokalnog ekonomskog razvoja</a:t>
            </a:r>
            <a:r>
              <a:rPr lang="sr-Latn-RS" dirty="0" smtClean="0"/>
              <a:t>, u saradnji sa predsedni</a:t>
            </a:r>
            <a:r>
              <a:rPr lang="en-US" dirty="0" smtClean="0"/>
              <a:t>c</a:t>
            </a:r>
            <a:r>
              <a:rPr lang="sr-Latn-RS" dirty="0" smtClean="0"/>
              <a:t>om/načelnikom i drugim službama u okviru Opštinske uprave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sr-Latn-RS" dirty="0" smtClean="0"/>
              <a:t>vodi </a:t>
            </a:r>
            <a:r>
              <a:rPr lang="sr-Latn-RS" u="sng" dirty="0" smtClean="0"/>
              <a:t>baze podataka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sr-Latn-RS" dirty="0" smtClean="0"/>
              <a:t>pruža </a:t>
            </a:r>
            <a:r>
              <a:rPr lang="sr-Latn-RS" u="sng" dirty="0" smtClean="0"/>
              <a:t>podršku privatnom sektoru </a:t>
            </a:r>
            <a:r>
              <a:rPr lang="sr-Latn-RS" dirty="0" smtClean="0"/>
              <a:t>i koordinira javno-privatni dijalog 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sr-Latn-RS" dirty="0" smtClean="0"/>
              <a:t>bavi se privlačenjem </a:t>
            </a:r>
            <a:r>
              <a:rPr lang="sr-Latn-RS" u="sng" dirty="0" smtClean="0"/>
              <a:t>domaćih i stranih investitora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sr-Latn-RS" dirty="0" smtClean="0"/>
              <a:t>prati </a:t>
            </a:r>
            <a:r>
              <a:rPr lang="sr-Latn-RS" u="sng" dirty="0" smtClean="0"/>
              <a:t>eksterne izvore finansiranja </a:t>
            </a:r>
            <a:r>
              <a:rPr lang="sr-Latn-RS" dirty="0" smtClean="0"/>
              <a:t>i priprema i sprovodi projekte fin. iz fondova EU, republičkih i pokrajinskih fondova i dr.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sr-Latn-RS" dirty="0" smtClean="0"/>
              <a:t>sprovodi i </a:t>
            </a:r>
            <a:r>
              <a:rPr lang="sr-Latn-RS" u="sng" dirty="0" smtClean="0"/>
              <a:t>druge aktivnosti </a:t>
            </a:r>
            <a:r>
              <a:rPr lang="sr-Latn-RS" dirty="0" smtClean="0"/>
              <a:t>u cilju unapređenja uslova za život, rad i poslovanje</a:t>
            </a:r>
          </a:p>
          <a:p>
            <a:pPr marL="514350" indent="-514350">
              <a:buFont typeface="Wingdings" pitchFamily="2" charset="2"/>
              <a:buChar char="v"/>
            </a:pPr>
            <a:endParaRPr lang="en-US" dirty="0"/>
          </a:p>
        </p:txBody>
      </p:sp>
      <p:pic>
        <p:nvPicPr>
          <p:cNvPr id="4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293814" y="533400"/>
            <a:ext cx="86868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solidFill>
                  <a:srgbClr val="588824"/>
                </a:solidFill>
              </a:rPr>
              <a:t>Implementirani p</a:t>
            </a:r>
            <a:br>
              <a:rPr lang="sr-Latn-RS" dirty="0" smtClean="0">
                <a:solidFill>
                  <a:srgbClr val="588824"/>
                </a:solidFill>
              </a:rPr>
            </a:br>
            <a:r>
              <a:rPr lang="sr-Latn-RS" dirty="0" smtClean="0">
                <a:solidFill>
                  <a:srgbClr val="588824"/>
                </a:solidFill>
              </a:rPr>
              <a:t/>
            </a:r>
            <a:br>
              <a:rPr lang="sr-Latn-RS" dirty="0" smtClean="0">
                <a:solidFill>
                  <a:srgbClr val="588824"/>
                </a:solidFill>
              </a:rPr>
            </a:br>
            <a:r>
              <a:rPr lang="sr-Latn-RS" dirty="0" smtClean="0">
                <a:solidFill>
                  <a:srgbClr val="588824"/>
                </a:solidFill>
              </a:rPr>
              <a:t/>
            </a:r>
            <a:br>
              <a:rPr lang="sr-Latn-RS" dirty="0" smtClean="0">
                <a:solidFill>
                  <a:srgbClr val="588824"/>
                </a:solidFill>
              </a:rPr>
            </a:br>
            <a:r>
              <a:rPr lang="sr-Latn-RS" dirty="0" smtClean="0">
                <a:solidFill>
                  <a:srgbClr val="588824"/>
                </a:solidFill>
              </a:rPr>
              <a:t>Projekti koji su implementirani u proteklom periodu</a:t>
            </a:r>
            <a:endParaRPr lang="en-US" dirty="0" smtClean="0">
              <a:solidFill>
                <a:srgbClr val="588824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065217" y="1371600"/>
            <a:ext cx="9220197" cy="464820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None/>
            </a:pPr>
            <a:r>
              <a:rPr lang="en-US" sz="2400" u="sng" dirty="0" smtClean="0"/>
              <a:t>   </a:t>
            </a:r>
            <a:r>
              <a:rPr lang="en-US" sz="2400" u="sng" dirty="0" err="1" smtClean="0"/>
              <a:t>Projekti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koji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su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realizovani</a:t>
            </a:r>
            <a:r>
              <a:rPr lang="en-US" sz="2400" u="sng" dirty="0" smtClean="0"/>
              <a:t> u </a:t>
            </a:r>
            <a:r>
              <a:rPr lang="en-US" sz="2400" u="sng" dirty="0" err="1" smtClean="0"/>
              <a:t>proteklom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periodu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imali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su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veliki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značaj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za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lokalni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ekonomski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razvoj</a:t>
            </a:r>
            <a:r>
              <a:rPr lang="en-US" sz="2400" u="sng" dirty="0" smtClean="0"/>
              <a:t>:</a:t>
            </a:r>
          </a:p>
          <a:p>
            <a:r>
              <a:rPr lang="en-US" sz="2400" dirty="0" smtClean="0"/>
              <a:t> “</a:t>
            </a:r>
            <a:r>
              <a:rPr lang="en-US" sz="2400" dirty="0" err="1" smtClean="0"/>
              <a:t>Izgradnja</a:t>
            </a:r>
            <a:r>
              <a:rPr lang="en-US" sz="2400" dirty="0" smtClean="0"/>
              <a:t> </a:t>
            </a:r>
            <a:r>
              <a:rPr lang="en-US" sz="2400" dirty="0" err="1" smtClean="0"/>
              <a:t>javne</a:t>
            </a:r>
            <a:r>
              <a:rPr lang="en-US" sz="2400" dirty="0" smtClean="0"/>
              <a:t> </a:t>
            </a:r>
            <a:r>
              <a:rPr lang="en-US" sz="2400" dirty="0" err="1" smtClean="0"/>
              <a:t>rasvete</a:t>
            </a:r>
            <a:r>
              <a:rPr lang="en-US" sz="2400" dirty="0" smtClean="0"/>
              <a:t> u </a:t>
            </a:r>
            <a:r>
              <a:rPr lang="en-US" sz="2400" dirty="0" err="1" smtClean="0"/>
              <a:t>delu</a:t>
            </a:r>
            <a:r>
              <a:rPr lang="en-US" sz="2400" dirty="0" smtClean="0"/>
              <a:t> </a:t>
            </a:r>
            <a:r>
              <a:rPr lang="en-US" sz="2400" dirty="0" err="1" smtClean="0"/>
              <a:t>radne</a:t>
            </a:r>
            <a:r>
              <a:rPr lang="en-US" sz="2400" dirty="0" smtClean="0"/>
              <a:t> zone </a:t>
            </a:r>
            <a:r>
              <a:rPr lang="sr-Latn-RS" sz="2400" dirty="0" smtClean="0"/>
              <a:t>R</a:t>
            </a:r>
            <a:r>
              <a:rPr lang="en-US" sz="2400" dirty="0" err="1" smtClean="0"/>
              <a:t>umska</a:t>
            </a:r>
            <a:r>
              <a:rPr lang="en-US" sz="2400" dirty="0" smtClean="0"/>
              <a:t> </a:t>
            </a:r>
            <a:r>
              <a:rPr lang="en-US" sz="2400" dirty="0" err="1" smtClean="0"/>
              <a:t>petlja</a:t>
            </a:r>
            <a:r>
              <a:rPr lang="sr-Latn-RS" sz="2400" dirty="0" smtClean="0"/>
              <a:t>” - Uprava za kapitalna ulaganja AP Vojvodine (2018. god.)</a:t>
            </a:r>
            <a:endParaRPr lang="en-US" sz="2400" dirty="0" smtClean="0"/>
          </a:p>
          <a:p>
            <a:pPr algn="just"/>
            <a:r>
              <a:rPr lang="en-US" sz="2400" dirty="0" smtClean="0"/>
              <a:t>“</a:t>
            </a:r>
            <a:r>
              <a:rPr lang="en-US" sz="2400" dirty="0" err="1" smtClean="0"/>
              <a:t>Sanacija</a:t>
            </a:r>
            <a:r>
              <a:rPr lang="en-US" sz="2400" dirty="0" smtClean="0"/>
              <a:t> </a:t>
            </a:r>
            <a:r>
              <a:rPr lang="en-US" sz="2400" dirty="0" err="1" smtClean="0"/>
              <a:t>dela</a:t>
            </a:r>
            <a:r>
              <a:rPr lang="en-US" sz="2400" dirty="0" smtClean="0"/>
              <a:t> </a:t>
            </a:r>
            <a:r>
              <a:rPr lang="en-US" sz="2400" dirty="0" err="1" smtClean="0"/>
              <a:t>saobraćajnica</a:t>
            </a:r>
            <a:r>
              <a:rPr lang="en-US" sz="2400" dirty="0" smtClean="0"/>
              <a:t> u </a:t>
            </a:r>
            <a:r>
              <a:rPr lang="en-US" sz="2400" dirty="0" err="1" smtClean="0"/>
              <a:t>naselj</a:t>
            </a:r>
            <a:r>
              <a:rPr lang="sr-Latn-RS" sz="2400" dirty="0" smtClean="0"/>
              <a:t>enom mestu </a:t>
            </a:r>
            <a:r>
              <a:rPr lang="en-US" sz="2400" dirty="0" err="1" smtClean="0"/>
              <a:t>Buđanovci</a:t>
            </a:r>
            <a:r>
              <a:rPr lang="sr-Latn-RS" sz="2400" dirty="0" smtClean="0"/>
              <a:t>” - </a:t>
            </a:r>
            <a:r>
              <a:rPr lang="en-US" sz="2400" dirty="0" err="1" smtClean="0"/>
              <a:t>opština</a:t>
            </a:r>
            <a:r>
              <a:rPr lang="en-US" sz="2400" dirty="0" smtClean="0"/>
              <a:t> </a:t>
            </a:r>
            <a:r>
              <a:rPr lang="en-US" sz="2400" dirty="0" err="1" smtClean="0"/>
              <a:t>Ruma</a:t>
            </a:r>
            <a:r>
              <a:rPr lang="sr-Latn-RS" sz="2400" dirty="0" smtClean="0"/>
              <a:t> (2017-2018. god.)</a:t>
            </a:r>
            <a:endParaRPr lang="en-US" sz="2400" dirty="0" smtClean="0"/>
          </a:p>
          <a:p>
            <a:r>
              <a:rPr lang="en-US" sz="2400" dirty="0" smtClean="0"/>
              <a:t>“</a:t>
            </a:r>
            <a:r>
              <a:rPr lang="en-US" sz="2400" dirty="0" err="1" smtClean="0"/>
              <a:t>Rekonstrukcija</a:t>
            </a:r>
            <a:r>
              <a:rPr lang="en-US" sz="2400" dirty="0" smtClean="0"/>
              <a:t>  </a:t>
            </a:r>
            <a:r>
              <a:rPr lang="en-US" sz="2400" dirty="0" err="1" smtClean="0"/>
              <a:t>Glavne</a:t>
            </a:r>
            <a:r>
              <a:rPr lang="en-US" sz="2400" dirty="0" smtClean="0"/>
              <a:t> </a:t>
            </a:r>
            <a:r>
              <a:rPr lang="en-US" sz="2400" dirty="0" err="1" smtClean="0"/>
              <a:t>ulice</a:t>
            </a:r>
            <a:r>
              <a:rPr lang="en-US" sz="2400" dirty="0" smtClean="0"/>
              <a:t> </a:t>
            </a:r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 smtClean="0"/>
              <a:t>Ulice</a:t>
            </a:r>
            <a:r>
              <a:rPr lang="en-US" sz="2400" dirty="0" smtClean="0"/>
              <a:t> 27. </a:t>
            </a:r>
            <a:r>
              <a:rPr lang="en-US" sz="2400" dirty="0" err="1" smtClean="0"/>
              <a:t>Oktobra</a:t>
            </a:r>
            <a:r>
              <a:rPr lang="en-US" sz="2400" dirty="0" smtClean="0"/>
              <a:t> do </a:t>
            </a:r>
            <a:r>
              <a:rPr lang="en-US" sz="2400" dirty="0" err="1" smtClean="0"/>
              <a:t>Zmaj</a:t>
            </a:r>
            <a:r>
              <a:rPr lang="en-US" sz="2400" dirty="0" smtClean="0"/>
              <a:t> </a:t>
            </a:r>
            <a:r>
              <a:rPr lang="en-US" sz="2400" dirty="0" err="1" smtClean="0"/>
              <a:t>Jovine</a:t>
            </a:r>
            <a:r>
              <a:rPr lang="en-US" sz="2400" dirty="0" smtClean="0"/>
              <a:t> u </a:t>
            </a:r>
            <a:r>
              <a:rPr lang="en-US" sz="2400" dirty="0" err="1" smtClean="0"/>
              <a:t>Rumi</a:t>
            </a:r>
            <a:r>
              <a:rPr lang="en-US" sz="2400" dirty="0" smtClean="0"/>
              <a:t>” </a:t>
            </a:r>
            <a:r>
              <a:rPr lang="sr-Latn-RS" sz="2400" dirty="0" smtClean="0"/>
              <a:t>-</a:t>
            </a:r>
            <a:r>
              <a:rPr lang="en-US" sz="2400" dirty="0" smtClean="0"/>
              <a:t> U</a:t>
            </a:r>
            <a:r>
              <a:rPr lang="sr-Latn-RS" sz="2400" dirty="0" smtClean="0"/>
              <a:t>prava za kapitalna ulaganja AP Vojvodine</a:t>
            </a:r>
            <a:r>
              <a:rPr lang="en-US" sz="2400" dirty="0" smtClean="0"/>
              <a:t>  </a:t>
            </a:r>
            <a:r>
              <a:rPr lang="sr-Latn-RS" sz="2400" dirty="0" smtClean="0"/>
              <a:t>(2018. god.)</a:t>
            </a:r>
            <a:endParaRPr lang="en-US" sz="2400" dirty="0" smtClean="0"/>
          </a:p>
          <a:p>
            <a:r>
              <a:rPr lang="en-US" sz="2400" dirty="0" smtClean="0"/>
              <a:t> “</a:t>
            </a:r>
            <a:r>
              <a:rPr lang="en-US" sz="2400" dirty="0" err="1" smtClean="0"/>
              <a:t>Dogradnja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rekonstrukcijom</a:t>
            </a:r>
            <a:r>
              <a:rPr lang="en-US" sz="2400" dirty="0" smtClean="0"/>
              <a:t>, </a:t>
            </a:r>
            <a:r>
              <a:rPr lang="en-US" sz="2400" dirty="0" err="1" smtClean="0"/>
              <a:t>adaptacijom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sanacijom</a:t>
            </a:r>
            <a:r>
              <a:rPr lang="en-US" sz="2400" dirty="0" smtClean="0"/>
              <a:t> </a:t>
            </a:r>
            <a:r>
              <a:rPr lang="en-US" sz="2400" dirty="0" err="1" smtClean="0"/>
              <a:t>Gerontološkog</a:t>
            </a:r>
            <a:r>
              <a:rPr lang="en-US" sz="2400" dirty="0" smtClean="0"/>
              <a:t> </a:t>
            </a:r>
            <a:r>
              <a:rPr lang="en-US" sz="2400" dirty="0" err="1" smtClean="0"/>
              <a:t>centra</a:t>
            </a:r>
            <a:r>
              <a:rPr lang="en-US" sz="2400" dirty="0" smtClean="0"/>
              <a:t> </a:t>
            </a:r>
            <a:r>
              <a:rPr lang="en-US" sz="2400" dirty="0" err="1" smtClean="0"/>
              <a:t>Srem</a:t>
            </a:r>
            <a:r>
              <a:rPr lang="en-US" sz="2400" dirty="0" smtClean="0"/>
              <a:t>” u </a:t>
            </a:r>
            <a:r>
              <a:rPr lang="en-US" sz="2400" dirty="0" err="1" smtClean="0"/>
              <a:t>Rumi</a:t>
            </a:r>
            <a:r>
              <a:rPr lang="sr-Latn-RS" sz="2400" dirty="0" smtClean="0"/>
              <a:t> - Kancelarija za upravljanje javnim ulaganjima RS (2019. god.)</a:t>
            </a:r>
            <a:endParaRPr lang="en-US" sz="2400" dirty="0" smtClean="0"/>
          </a:p>
          <a:p>
            <a:r>
              <a:rPr lang="en-US" sz="2400" dirty="0" smtClean="0"/>
              <a:t>“</a:t>
            </a:r>
            <a:r>
              <a:rPr lang="en-US" sz="2400" dirty="0" err="1" smtClean="0"/>
              <a:t>Uređenje</a:t>
            </a:r>
            <a:r>
              <a:rPr lang="en-US" sz="2400" dirty="0" smtClean="0"/>
              <a:t> </a:t>
            </a:r>
            <a:r>
              <a:rPr lang="en-US" sz="2400" dirty="0" err="1" smtClean="0"/>
              <a:t>putne</a:t>
            </a:r>
            <a:r>
              <a:rPr lang="en-US" sz="2400" dirty="0" smtClean="0"/>
              <a:t> </a:t>
            </a:r>
            <a:r>
              <a:rPr lang="en-US" sz="2400" dirty="0" err="1" smtClean="0"/>
              <a:t>infrast</a:t>
            </a:r>
            <a:r>
              <a:rPr lang="sr-Latn-RS" sz="2400" dirty="0" smtClean="0"/>
              <a:t>r</a:t>
            </a:r>
            <a:r>
              <a:rPr lang="en-US" sz="2400" dirty="0" err="1" smtClean="0"/>
              <a:t>ukture</a:t>
            </a:r>
            <a:r>
              <a:rPr lang="en-US" sz="2400" dirty="0" smtClean="0"/>
              <a:t> u </a:t>
            </a:r>
            <a:r>
              <a:rPr lang="en-US" sz="2400" dirty="0" err="1" smtClean="0"/>
              <a:t>naseljenom</a:t>
            </a:r>
            <a:r>
              <a:rPr lang="en-US" sz="2400" dirty="0" smtClean="0"/>
              <a:t> </a:t>
            </a:r>
            <a:r>
              <a:rPr lang="en-US" sz="2400" dirty="0" err="1" smtClean="0"/>
              <a:t>mestu</a:t>
            </a:r>
            <a:r>
              <a:rPr lang="en-US" sz="2400" dirty="0" smtClean="0"/>
              <a:t> </a:t>
            </a:r>
            <a:r>
              <a:rPr lang="en-US" sz="2400" dirty="0" err="1" smtClean="0"/>
              <a:t>Ruma</a:t>
            </a:r>
            <a:r>
              <a:rPr lang="en-US" sz="2400" dirty="0" smtClean="0"/>
              <a:t> u </a:t>
            </a:r>
            <a:r>
              <a:rPr lang="en-US" sz="2400" dirty="0" err="1" smtClean="0"/>
              <a:t>ulicama</a:t>
            </a:r>
            <a:r>
              <a:rPr lang="en-US" sz="2400" dirty="0" smtClean="0"/>
              <a:t> </a:t>
            </a:r>
            <a:r>
              <a:rPr lang="en-US" sz="2400" dirty="0" err="1" smtClean="0"/>
              <a:t>Sremska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Miloša</a:t>
            </a:r>
            <a:r>
              <a:rPr lang="en-US" sz="2400" dirty="0" smtClean="0"/>
              <a:t> </a:t>
            </a:r>
            <a:r>
              <a:rPr lang="en-US" sz="2400" dirty="0" err="1" smtClean="0"/>
              <a:t>Crnjanskog</a:t>
            </a:r>
            <a:r>
              <a:rPr lang="en-US" sz="2400" dirty="0" smtClean="0"/>
              <a:t>”</a:t>
            </a:r>
            <a:r>
              <a:rPr lang="sr-Latn-RS" sz="2400" dirty="0" smtClean="0"/>
              <a:t> - Uprava za kapitalna ulaganja (2019.) god.</a:t>
            </a:r>
            <a:endParaRPr lang="en-US" sz="2400" dirty="0" smtClean="0"/>
          </a:p>
        </p:txBody>
      </p:sp>
      <p:pic>
        <p:nvPicPr>
          <p:cNvPr id="4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31" y="228600"/>
            <a:ext cx="11376237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err="1" smtClean="0">
                <a:solidFill>
                  <a:srgbClr val="588824"/>
                </a:solidFill>
              </a:rPr>
              <a:t>Projekti</a:t>
            </a: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koji</a:t>
            </a: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su</a:t>
            </a: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implementirani</a:t>
            </a:r>
            <a:r>
              <a:rPr lang="en-US" dirty="0" smtClean="0">
                <a:solidFill>
                  <a:srgbClr val="588824"/>
                </a:solidFill>
              </a:rPr>
              <a:t> u </a:t>
            </a:r>
            <a:r>
              <a:rPr lang="en-US" dirty="0" err="1" smtClean="0">
                <a:solidFill>
                  <a:srgbClr val="588824"/>
                </a:solidFill>
              </a:rPr>
              <a:t>proteklom</a:t>
            </a: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periodu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800" dirty="0" smtClean="0"/>
              <a:t>“</a:t>
            </a:r>
            <a:r>
              <a:rPr lang="en-US" sz="3800" dirty="0" err="1" smtClean="0"/>
              <a:t>Nastavak</a:t>
            </a:r>
            <a:r>
              <a:rPr lang="en-US" sz="3800" dirty="0" smtClean="0"/>
              <a:t> </a:t>
            </a:r>
            <a:r>
              <a:rPr lang="en-US" sz="3800" dirty="0" err="1" smtClean="0"/>
              <a:t>započetih</a:t>
            </a:r>
            <a:r>
              <a:rPr lang="en-US" sz="3800" dirty="0" smtClean="0"/>
              <a:t> </a:t>
            </a:r>
            <a:r>
              <a:rPr lang="en-US" sz="3800" dirty="0" err="1" smtClean="0"/>
              <a:t>postupaka</a:t>
            </a:r>
            <a:r>
              <a:rPr lang="en-US" sz="3800" dirty="0" smtClean="0"/>
              <a:t> </a:t>
            </a:r>
            <a:r>
              <a:rPr lang="en-US" sz="3800" dirty="0" err="1" smtClean="0"/>
              <a:t>komasacije</a:t>
            </a:r>
            <a:r>
              <a:rPr lang="en-US" sz="3800" dirty="0" smtClean="0"/>
              <a:t> u K.O</a:t>
            </a:r>
            <a:r>
              <a:rPr lang="sr-Latn-RS" sz="3800" dirty="0" smtClean="0"/>
              <a:t>.</a:t>
            </a:r>
            <a:r>
              <a:rPr lang="en-US" sz="3800" dirty="0" smtClean="0"/>
              <a:t> </a:t>
            </a:r>
            <a:r>
              <a:rPr lang="en-US" sz="3800" dirty="0" err="1" smtClean="0"/>
              <a:t>Voganj</a:t>
            </a:r>
            <a:r>
              <a:rPr lang="sr-Latn-RS" sz="3800" dirty="0" smtClean="0"/>
              <a:t>” - Pokr. sekr. za poljoprivredu, vodoprivredu i šumarstvo (2019. god.) </a:t>
            </a:r>
          </a:p>
          <a:p>
            <a:r>
              <a:rPr lang="sr-Latn-RS" sz="3800" dirty="0" smtClean="0"/>
              <a:t>“Izgradnja gasne kotlarnice za naselje Tivol” – opština Ruma (2020. god)</a:t>
            </a:r>
          </a:p>
          <a:p>
            <a:r>
              <a:rPr lang="sr-Latn-RS" sz="3800" dirty="0" smtClean="0"/>
              <a:t>“Izgradnja gasne kotlarnice za naselje Solidarnost – opština Ruma (2020. god)</a:t>
            </a:r>
            <a:endParaRPr lang="en-US" sz="3800" dirty="0" smtClean="0"/>
          </a:p>
          <a:p>
            <a:r>
              <a:rPr lang="sr-Latn-RS" sz="3800" dirty="0" smtClean="0"/>
              <a:t>poljoprivredu,vodoprivredu i šumarstvo (2020. god. )</a:t>
            </a:r>
            <a:endParaRPr lang="en-US" sz="3800" dirty="0" smtClean="0"/>
          </a:p>
          <a:p>
            <a:r>
              <a:rPr lang="sr-Latn-RS" sz="3800" dirty="0" smtClean="0"/>
              <a:t>“</a:t>
            </a:r>
            <a:r>
              <a:rPr lang="en-US" sz="3800" dirty="0" err="1" smtClean="0"/>
              <a:t>Izgradnja</a:t>
            </a:r>
            <a:r>
              <a:rPr lang="en-US" sz="3800" dirty="0" smtClean="0"/>
              <a:t> </a:t>
            </a:r>
            <a:r>
              <a:rPr lang="en-US" sz="3800" dirty="0" err="1" smtClean="0"/>
              <a:t>rezervoara</a:t>
            </a:r>
            <a:r>
              <a:rPr lang="en-US" sz="3800" dirty="0" smtClean="0"/>
              <a:t> </a:t>
            </a:r>
            <a:r>
              <a:rPr lang="en-US" sz="3800" dirty="0" err="1" smtClean="0"/>
              <a:t>za</a:t>
            </a:r>
            <a:r>
              <a:rPr lang="en-US" sz="3800" dirty="0" smtClean="0"/>
              <a:t> </a:t>
            </a:r>
            <a:r>
              <a:rPr lang="en-US" sz="3800" dirty="0" err="1" smtClean="0"/>
              <a:t>skladi</a:t>
            </a:r>
            <a:r>
              <a:rPr lang="sr-Latn-RS" sz="3800" dirty="0" smtClean="0"/>
              <a:t>štenje pitke vode V=570m3 na lokaciji Borkovac u Rumi” – Pokr. sekr. za poljoprivredu, vodoprivredu i šumarstvo (2020. god.)</a:t>
            </a:r>
          </a:p>
          <a:p>
            <a:r>
              <a:rPr lang="en-US" sz="3800" dirty="0" smtClean="0"/>
              <a:t>“</a:t>
            </a:r>
            <a:r>
              <a:rPr lang="en-US" sz="3800" dirty="0" err="1" smtClean="0"/>
              <a:t>Rekonstrukcija</a:t>
            </a:r>
            <a:r>
              <a:rPr lang="en-US" sz="3800" dirty="0" smtClean="0"/>
              <a:t> </a:t>
            </a:r>
            <a:r>
              <a:rPr lang="en-US" sz="3800" dirty="0" err="1" smtClean="0"/>
              <a:t>i</a:t>
            </a:r>
            <a:r>
              <a:rPr lang="en-US" sz="3800" dirty="0" smtClean="0"/>
              <a:t> </a:t>
            </a:r>
            <a:r>
              <a:rPr lang="en-US" sz="3800" dirty="0" err="1" smtClean="0"/>
              <a:t>dogradnja</a:t>
            </a:r>
            <a:r>
              <a:rPr lang="en-US" sz="3800" dirty="0" smtClean="0"/>
              <a:t> </a:t>
            </a:r>
            <a:r>
              <a:rPr lang="en-US" sz="3800" dirty="0" err="1" smtClean="0"/>
              <a:t>ulica</a:t>
            </a:r>
            <a:r>
              <a:rPr lang="en-US" sz="3800" dirty="0" smtClean="0"/>
              <a:t> 15. </a:t>
            </a:r>
            <a:r>
              <a:rPr lang="en-US" sz="3800" dirty="0" err="1" smtClean="0"/>
              <a:t>maj</a:t>
            </a:r>
            <a:r>
              <a:rPr lang="en-US" sz="3800" dirty="0" smtClean="0"/>
              <a:t> </a:t>
            </a:r>
            <a:r>
              <a:rPr lang="en-US" sz="3800" dirty="0" err="1" smtClean="0"/>
              <a:t>i</a:t>
            </a:r>
            <a:r>
              <a:rPr lang="en-US" sz="3800" dirty="0" smtClean="0"/>
              <a:t> 15. </a:t>
            </a:r>
            <a:r>
              <a:rPr lang="en-US" sz="3800" dirty="0" err="1" smtClean="0"/>
              <a:t>avgust</a:t>
            </a:r>
            <a:r>
              <a:rPr lang="en-US" sz="3800" dirty="0" smtClean="0"/>
              <a:t> u </a:t>
            </a:r>
            <a:r>
              <a:rPr lang="en-US" sz="3800" dirty="0" err="1" smtClean="0"/>
              <a:t>Rumi</a:t>
            </a:r>
            <a:r>
              <a:rPr lang="sr-Latn-RS" sz="3800" dirty="0" smtClean="0"/>
              <a:t>” – Uprava za kapitalna ulaganja AP Vojvodine (2020/2021. god. )</a:t>
            </a:r>
            <a:endParaRPr lang="en-US" sz="3800" dirty="0" smtClean="0"/>
          </a:p>
          <a:p>
            <a:r>
              <a:rPr lang="en-US" sz="3800" dirty="0" smtClean="0"/>
              <a:t>“</a:t>
            </a:r>
            <a:r>
              <a:rPr lang="en-US" sz="3800" dirty="0" err="1" smtClean="0"/>
              <a:t>Uređenje</a:t>
            </a:r>
            <a:r>
              <a:rPr lang="en-US" sz="3800" dirty="0" smtClean="0"/>
              <a:t> </a:t>
            </a:r>
            <a:r>
              <a:rPr lang="en-US" sz="3800" dirty="0" err="1" smtClean="0"/>
              <a:t>atarskih</a:t>
            </a:r>
            <a:r>
              <a:rPr lang="en-US" sz="3800" dirty="0" smtClean="0"/>
              <a:t> </a:t>
            </a:r>
            <a:r>
              <a:rPr lang="en-US" sz="3800" dirty="0" err="1" smtClean="0"/>
              <a:t>puteva</a:t>
            </a:r>
            <a:r>
              <a:rPr lang="en-US" sz="3800" dirty="0" smtClean="0"/>
              <a:t> </a:t>
            </a:r>
            <a:r>
              <a:rPr lang="en-US" sz="3800" dirty="0" err="1" smtClean="0"/>
              <a:t>na</a:t>
            </a:r>
            <a:r>
              <a:rPr lang="en-US" sz="3800" dirty="0" smtClean="0"/>
              <a:t> </a:t>
            </a:r>
            <a:r>
              <a:rPr lang="en-US" sz="3800" dirty="0" err="1" smtClean="0"/>
              <a:t>teritoriji</a:t>
            </a:r>
            <a:r>
              <a:rPr lang="en-US" sz="3800" dirty="0" smtClean="0"/>
              <a:t> </a:t>
            </a:r>
            <a:r>
              <a:rPr lang="en-US" sz="3800" dirty="0" err="1" smtClean="0"/>
              <a:t>opštine</a:t>
            </a:r>
            <a:r>
              <a:rPr lang="en-US" sz="3800" dirty="0" smtClean="0"/>
              <a:t> </a:t>
            </a:r>
            <a:r>
              <a:rPr lang="en-US" sz="3800" dirty="0" err="1" smtClean="0"/>
              <a:t>Ruma</a:t>
            </a:r>
            <a:r>
              <a:rPr lang="en-US" sz="3800" dirty="0" smtClean="0"/>
              <a:t>”</a:t>
            </a:r>
            <a:r>
              <a:rPr lang="sr-Latn-RS" sz="3800" dirty="0" smtClean="0"/>
              <a:t> - Pokr. sekr. za poljoprivredu, vodoprivredu i šumarstvo (20</a:t>
            </a:r>
            <a:r>
              <a:rPr lang="en-US" sz="3800" dirty="0" smtClean="0"/>
              <a:t>2</a:t>
            </a:r>
            <a:r>
              <a:rPr lang="sr-Latn-RS" sz="3800" dirty="0" smtClean="0"/>
              <a:t>2. </a:t>
            </a:r>
            <a:r>
              <a:rPr lang="sr-Latn-RS" sz="3800" dirty="0" smtClean="0"/>
              <a:t>god.)</a:t>
            </a:r>
            <a:endParaRPr lang="en-US" sz="3800" dirty="0" smtClean="0"/>
          </a:p>
          <a:p>
            <a:r>
              <a:rPr lang="en-US" sz="3800" dirty="0" smtClean="0"/>
              <a:t>“</a:t>
            </a:r>
            <a:r>
              <a:rPr lang="en-US" sz="3800" dirty="0" err="1" smtClean="0"/>
              <a:t>Uređenje</a:t>
            </a:r>
            <a:r>
              <a:rPr lang="en-US" sz="3800" dirty="0" smtClean="0"/>
              <a:t> </a:t>
            </a:r>
            <a:r>
              <a:rPr lang="en-US" sz="3800" dirty="0" err="1" smtClean="0"/>
              <a:t>kanalske</a:t>
            </a:r>
            <a:r>
              <a:rPr lang="en-US" sz="3800" dirty="0" smtClean="0"/>
              <a:t> </a:t>
            </a:r>
            <a:r>
              <a:rPr lang="en-US" sz="3800" dirty="0" err="1" smtClean="0"/>
              <a:t>mreže</a:t>
            </a:r>
            <a:r>
              <a:rPr lang="en-US" sz="3800" dirty="0" smtClean="0"/>
              <a:t> u </a:t>
            </a:r>
            <a:r>
              <a:rPr lang="en-US" sz="3800" dirty="0" err="1" smtClean="0"/>
              <a:t>funkciji</a:t>
            </a:r>
            <a:r>
              <a:rPr lang="en-US" sz="3800" dirty="0" smtClean="0"/>
              <a:t> </a:t>
            </a:r>
            <a:r>
              <a:rPr lang="en-US" sz="3800" dirty="0" err="1" smtClean="0"/>
              <a:t>odvodnjavanja</a:t>
            </a:r>
            <a:r>
              <a:rPr lang="en-US" sz="3800" dirty="0" smtClean="0"/>
              <a:t> </a:t>
            </a:r>
            <a:r>
              <a:rPr lang="en-US" sz="3800" dirty="0" err="1" smtClean="0"/>
              <a:t>poljoprivrednog</a:t>
            </a:r>
            <a:r>
              <a:rPr lang="en-US" sz="3800" dirty="0" smtClean="0"/>
              <a:t> </a:t>
            </a:r>
            <a:r>
              <a:rPr lang="en-US" sz="3800" dirty="0" err="1" smtClean="0"/>
              <a:t>zemljišta</a:t>
            </a:r>
            <a:r>
              <a:rPr lang="en-US" sz="3800" dirty="0" smtClean="0"/>
              <a:t> </a:t>
            </a:r>
            <a:r>
              <a:rPr lang="en-US" sz="3800" dirty="0" err="1" smtClean="0"/>
              <a:t>za</a:t>
            </a:r>
            <a:r>
              <a:rPr lang="en-US" sz="3800" dirty="0" smtClean="0"/>
              <a:t> </a:t>
            </a:r>
            <a:r>
              <a:rPr lang="en-US" sz="3800" dirty="0" smtClean="0"/>
              <a:t>202</a:t>
            </a:r>
            <a:r>
              <a:rPr lang="sr-Latn-RS" sz="3800" dirty="0" smtClean="0"/>
              <a:t>2</a:t>
            </a:r>
            <a:r>
              <a:rPr lang="en-US" sz="3800" dirty="0" smtClean="0"/>
              <a:t>. </a:t>
            </a:r>
            <a:endParaRPr lang="en-US" sz="3800" dirty="0" smtClean="0"/>
          </a:p>
          <a:p>
            <a:pPr>
              <a:buNone/>
            </a:pPr>
            <a:r>
              <a:rPr lang="en-US" sz="3800" dirty="0" err="1" smtClean="0"/>
              <a:t>godinu</a:t>
            </a:r>
            <a:r>
              <a:rPr lang="en-US" sz="3800" dirty="0" smtClean="0"/>
              <a:t> </a:t>
            </a:r>
            <a:r>
              <a:rPr lang="en-US" sz="3800" dirty="0" err="1" smtClean="0"/>
              <a:t>na</a:t>
            </a:r>
            <a:r>
              <a:rPr lang="en-US" sz="3800" dirty="0" smtClean="0"/>
              <a:t> </a:t>
            </a:r>
            <a:r>
              <a:rPr lang="en-US" sz="3800" dirty="0" err="1" smtClean="0"/>
              <a:t>području</a:t>
            </a:r>
            <a:r>
              <a:rPr lang="en-US" sz="3800" dirty="0" smtClean="0"/>
              <a:t> </a:t>
            </a:r>
            <a:r>
              <a:rPr lang="en-US" sz="3800" dirty="0" err="1" smtClean="0"/>
              <a:t>opštine</a:t>
            </a:r>
            <a:r>
              <a:rPr lang="en-US" sz="3800" dirty="0" smtClean="0"/>
              <a:t> </a:t>
            </a:r>
            <a:r>
              <a:rPr lang="en-US" sz="3800" dirty="0" err="1" smtClean="0"/>
              <a:t>Ruma</a:t>
            </a:r>
            <a:r>
              <a:rPr lang="sr-Latn-RS" sz="3800" dirty="0" smtClean="0"/>
              <a:t>” - Pokr. sekr. za poljoprivredu, vodoprivredu i šumarstvo</a:t>
            </a:r>
            <a:endParaRPr lang="en-US" sz="3800" dirty="0" smtClean="0"/>
          </a:p>
          <a:p>
            <a:r>
              <a:rPr lang="sr-Latn-RS" sz="3800" dirty="0" smtClean="0"/>
              <a:t>“Projekat pošumljavanja i unapređenja postojećeg stanja Park-šume Borkovac” – Ministarstvo zaštite životne sredine (2022. god.)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231" y="228600"/>
            <a:ext cx="11376237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err="1" smtClean="0">
                <a:solidFill>
                  <a:srgbClr val="588824"/>
                </a:solidFill>
              </a:rPr>
              <a:t>Projekti</a:t>
            </a: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koji</a:t>
            </a: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su</a:t>
            </a: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implementirani</a:t>
            </a:r>
            <a:r>
              <a:rPr lang="en-US" dirty="0" smtClean="0">
                <a:solidFill>
                  <a:srgbClr val="588824"/>
                </a:solidFill>
              </a:rPr>
              <a:t> u </a:t>
            </a:r>
            <a:r>
              <a:rPr lang="en-US" dirty="0" err="1" smtClean="0">
                <a:solidFill>
                  <a:srgbClr val="588824"/>
                </a:solidFill>
              </a:rPr>
              <a:t>proteklom</a:t>
            </a:r>
            <a:r>
              <a:rPr lang="en-US" dirty="0" smtClean="0">
                <a:solidFill>
                  <a:srgbClr val="588824"/>
                </a:solidFill>
              </a:rPr>
              <a:t/>
            </a:r>
            <a:br>
              <a:rPr lang="en-US" dirty="0" smtClean="0">
                <a:solidFill>
                  <a:srgbClr val="588824"/>
                </a:solidFill>
              </a:rPr>
            </a:br>
            <a:r>
              <a:rPr lang="en-US" dirty="0" smtClean="0">
                <a:solidFill>
                  <a:srgbClr val="588824"/>
                </a:solidFill>
              </a:rPr>
              <a:t> </a:t>
            </a:r>
            <a:r>
              <a:rPr lang="en-US" dirty="0" err="1" smtClean="0">
                <a:solidFill>
                  <a:srgbClr val="588824"/>
                </a:solidFill>
              </a:rPr>
              <a:t>periodu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9412" y="2438400"/>
            <a:ext cx="11335607" cy="3657600"/>
          </a:xfrm>
        </p:spPr>
        <p:txBody>
          <a:bodyPr>
            <a:normAutofit/>
          </a:bodyPr>
          <a:lstStyle/>
          <a:p>
            <a:r>
              <a:rPr lang="sr-Latn-RS" sz="2400" dirty="0" smtClean="0"/>
              <a:t>“Izgradnja proizvodno-distributivnog sistema daljinskog grejanja Centar-Jug” – Ministarstvo zaštite životne sredine (2022. god.)</a:t>
            </a:r>
          </a:p>
          <a:p>
            <a:r>
              <a:rPr lang="sr-Latn-RS" sz="2400" dirty="0" smtClean="0"/>
              <a:t>“Sanacija i uklanjanje otpada sa divljih deponija u naseljenim mestima Kraljevci i Dobrinci” (2022.god.)</a:t>
            </a:r>
          </a:p>
          <a:p>
            <a:r>
              <a:rPr lang="sr-Latn-RS" sz="2400" dirty="0" smtClean="0"/>
              <a:t>“Program energetske sanacije” – Ministarstvo rudarstva i energetike  (2022.god</a:t>
            </a:r>
            <a:r>
              <a:rPr lang="sr-Latn-RS" sz="2400" dirty="0" smtClean="0"/>
              <a:t>.).</a:t>
            </a:r>
            <a:endParaRPr lang="sr-Latn-RS" sz="24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588824"/>
                </a:solidFill>
              </a:rPr>
              <a:t>EU Projekti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sr-Latn-R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0411" y="2057401"/>
            <a:ext cx="9601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sr-Latn-RS" sz="1600" dirty="0" smtClean="0"/>
              <a:t> Projekat </a:t>
            </a:r>
            <a:r>
              <a:rPr lang="sr-Latn-RS" sz="1600" b="1" dirty="0" smtClean="0"/>
              <a:t>“H20 WR </a:t>
            </a:r>
            <a:r>
              <a:rPr lang="sr-Latn-RS" sz="1600" dirty="0" smtClean="0"/>
              <a:t>Town Networking and Engaging Citizens for the Protection of Water Resources in Europe </a:t>
            </a:r>
            <a:r>
              <a:rPr lang="sr-Latn-RS" sz="1600" b="1" dirty="0" smtClean="0"/>
              <a:t>– Umrežavanje gradova i uključivanje građana za zaštitu vodnih resursa u Evropi”, </a:t>
            </a:r>
            <a:r>
              <a:rPr lang="sr-Latn-RS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koji se finansirao iz programa Evropa za građane, mera Mreže gradova. Na ovom projektu, opština Ruma je bila nosilac, a partneri su joj bili Turistička organizacija opštine Ruma,  grad Našice iz Hrvatske, opština Razlog iz Bugarske, opština Prag 9 iz Češke, opština Szeged iz Mađarske i opština Litija iz Slovenije. (2016-2018. god., 18 meseci).</a:t>
            </a:r>
          </a:p>
          <a:p>
            <a:pPr algn="just">
              <a:buFontTx/>
              <a:buChar char="-"/>
            </a:pPr>
            <a:endParaRPr lang="sr-Latn-RS" sz="1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just">
              <a:buFontTx/>
              <a:buChar char="-"/>
            </a:pPr>
            <a:r>
              <a:rPr lang="sr-Latn-RS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Projekat </a:t>
            </a:r>
            <a:r>
              <a:rPr lang="sr-Latn-R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HORIS “Konjičke rute Srem” </a:t>
            </a:r>
            <a:r>
              <a:rPr lang="sr-Latn-RS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finansiran iz programa Prekogranične saradnje Interreg IPA CBC Hrvatska Srbija (2017-2019. god., 24 meseca). Projektom je izgrađena štala za konje, zatvoreni i otvoreni manjež za bavljenje konjičkim sportom. Pored sportskog jahanja, projekat doprinosi i uvođenju usluge hipoterapije dece i odraslih lica. Tokom realizacije ovog projekta izrađena je i Strategija turističkih potencijala regiona Srem i Vukovarsko –sremske županije.</a:t>
            </a:r>
          </a:p>
          <a:p>
            <a:pPr algn="just">
              <a:buFontTx/>
              <a:buChar char="-"/>
            </a:pPr>
            <a:endParaRPr lang="sr-Latn-RS" sz="1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just">
              <a:buFontTx/>
              <a:buChar char="-"/>
            </a:pPr>
            <a:r>
              <a:rPr lang="sr-Latn-RS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Projekat </a:t>
            </a:r>
            <a:r>
              <a:rPr lang="sr-Latn-RS" sz="1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“Integrisani pristup upravljanju javnom svojinom u opštinama Stara Pazova i Ruma” </a:t>
            </a:r>
            <a:r>
              <a:rPr lang="sr-Latn-RS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 okviru EXCHANGE 5 programa (2019-2020. god., 18 meseci). Doprinosi poboljšanju organizacione strukture zaposlenih, prikupljanju i analizi podataka o javnoj svojini, određivanju vrednosti nekretnina, uspostavljanju softvera za javnu imovinu i prenosu podataka u centralnu bazu RDI, izradi Studije invest. imovinskog portfolija.</a:t>
            </a:r>
          </a:p>
          <a:p>
            <a:pPr>
              <a:buFontTx/>
              <a:buChar char="-"/>
            </a:pPr>
            <a:endParaRPr lang="sr-Latn-RS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27130">
            <a:off x="8315528" y="427530"/>
            <a:ext cx="2087692" cy="12157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939822">
            <a:off x="1609702" y="445370"/>
            <a:ext cx="2226599" cy="1252462"/>
          </a:xfrm>
          <a:prstGeom prst="rect">
            <a:avLst/>
          </a:prstGeom>
        </p:spPr>
      </p:pic>
      <p:pic>
        <p:nvPicPr>
          <p:cNvPr id="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588824"/>
                </a:solidFill>
              </a:rPr>
              <a:t>EU Projekti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7013" y="1447800"/>
            <a:ext cx="11335607" cy="4572000"/>
          </a:xfrm>
        </p:spPr>
        <p:txBody>
          <a:bodyPr/>
          <a:lstStyle/>
          <a:p>
            <a:endParaRPr lang="sr-Latn-RS" dirty="0" smtClean="0"/>
          </a:p>
          <a:p>
            <a:endParaRPr lang="sr-Latn-RS" dirty="0" smtClean="0"/>
          </a:p>
          <a:p>
            <a:pPr algn="just"/>
            <a:endParaRPr lang="sr-Latn-RS" dirty="0" smtClean="0"/>
          </a:p>
          <a:p>
            <a:pPr algn="just"/>
            <a:r>
              <a:rPr lang="sr-Latn-RS" sz="16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Projekat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sr-Latn-RS" sz="1600" b="1" dirty="0" smtClean="0">
                <a:latin typeface="Arial" pitchFamily="34" charset="0"/>
                <a:cs typeface="Arial" pitchFamily="34" charset="0"/>
              </a:rPr>
              <a:t>P.R.I.D.E. Policies for Roma Inclusive Dimension in Europe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(2019 - 2021.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god.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, 24 meseca) – “</a:t>
            </a:r>
            <a:r>
              <a:rPr lang="sr-Latn-RS" sz="1600" b="1" dirty="0" smtClean="0">
                <a:latin typeface="Arial" pitchFamily="34" charset="0"/>
                <a:cs typeface="Arial" pitchFamily="34" charset="0"/>
              </a:rPr>
              <a:t>Politika inkluzivne dimenzije Roma u Evropi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programa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 Erasmus+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Cilj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projekta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je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nkluz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ija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Roma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,poboljša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nje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položaj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 romske populacije,pogotovo mladih Roma tinejdzera u segmentu obrazovanja.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Realizovane su radionice,susreti,obuke i sastanci sa timovima nastavnika,medijatora i trenera na pomenutu temu.Opština Ruma i Udruženje Stil mladih predstavnici su partnera iz Srbije,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r-Latn-RS" sz="1600" dirty="0" smtClean="0">
                <a:latin typeface="Arial" pitchFamily="34" charset="0"/>
                <a:cs typeface="Arial" pitchFamily="34" charset="0"/>
              </a:rPr>
              <a:t>kordinator projekta je Rumunija, a ostale partnerske zemlje su Italija,Grčka i Turska.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939822">
            <a:off x="1609702" y="445370"/>
            <a:ext cx="2226599" cy="1252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27130">
            <a:off x="8315528" y="579931"/>
            <a:ext cx="2087692" cy="1215724"/>
          </a:xfrm>
          <a:prstGeom prst="rect">
            <a:avLst/>
          </a:prstGeom>
        </p:spPr>
      </p:pic>
      <p:pic>
        <p:nvPicPr>
          <p:cNvPr id="6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3395"/>
            <a:ext cx="12188825" cy="11792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en-US" sz="32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</a:t>
            </a:r>
            <a:r>
              <a:rPr lang="sr-Latn-RS" sz="32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ostojanje analitičke osnove za podršku </a:t>
            </a:r>
            <a:br>
              <a:rPr lang="sr-Latn-RS" sz="32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sr-Latn-RS" sz="32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lokalnoj poslovnoj zajednici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9293" y="1124750"/>
            <a:ext cx="11710583" cy="3992033"/>
          </a:xfrm>
        </p:spPr>
        <p:txBody>
          <a:bodyPr>
            <a:normAutofit fontScale="85000" lnSpcReduction="20000"/>
          </a:bodyPr>
          <a:lstStyle/>
          <a:p>
            <a:pPr algn="ctr">
              <a:defRPr/>
            </a:pPr>
            <a:endParaRPr lang="sr-Cyrl-RS" b="1" i="1" dirty="0" smtClean="0">
              <a:cs typeface="+mn-cs"/>
            </a:endParaRPr>
          </a:p>
          <a:p>
            <a:pPr algn="ctr">
              <a:defRPr/>
            </a:pPr>
            <a:endParaRPr lang="sr-Cyrl-RS" b="1" i="1" dirty="0" smtClean="0">
              <a:cs typeface="+mn-cs"/>
            </a:endParaRPr>
          </a:p>
          <a:p>
            <a:pPr algn="ctr">
              <a:defRPr/>
            </a:pPr>
            <a:r>
              <a:rPr lang="sr-Latn-RS" sz="2400" b="1" dirty="0" smtClean="0">
                <a:solidFill>
                  <a:schemeClr val="tx1"/>
                </a:solidFill>
                <a:latin typeface="Calibri" pitchFamily="34" charset="0"/>
              </a:rPr>
              <a:t>Opština </a:t>
            </a:r>
            <a:r>
              <a:rPr lang="sr-Latn-RS" sz="2400" b="1" dirty="0">
                <a:solidFill>
                  <a:schemeClr val="tx1"/>
                </a:solidFill>
                <a:latin typeface="Calibri" pitchFamily="34" charset="0"/>
              </a:rPr>
              <a:t>Ruma aktivno sarađuje sa </a:t>
            </a:r>
            <a:r>
              <a:rPr lang="sr-Latn-RS" sz="2400" b="1" dirty="0" smtClean="0">
                <a:solidFill>
                  <a:schemeClr val="tx1"/>
                </a:solidFill>
                <a:latin typeface="Calibri" pitchFamily="34" charset="0"/>
              </a:rPr>
              <a:t>privrednicima. </a:t>
            </a:r>
          </a:p>
          <a:p>
            <a:pPr algn="ctr">
              <a:defRPr/>
            </a:pPr>
            <a:endParaRPr lang="sr-Cyrl-RS" b="1" dirty="0" smtClean="0">
              <a:cs typeface="+mn-cs"/>
            </a:endParaRPr>
          </a:p>
          <a:p>
            <a:pPr algn="just">
              <a:defRPr/>
            </a:pPr>
            <a:r>
              <a:rPr lang="sr-Latn-R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    </a:t>
            </a:r>
            <a:r>
              <a:rPr lang="sr-Latn-R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Privredni savet                            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             </a:t>
            </a:r>
            <a:r>
              <a:rPr lang="sr-Latn-R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Socijalno-ekonomski savet</a:t>
            </a:r>
            <a:endParaRPr lang="sr-Cyrl-RS" b="1" dirty="0" smtClean="0">
              <a:cs typeface="+mn-cs"/>
            </a:endParaRPr>
          </a:p>
          <a:p>
            <a:pPr algn="ctr">
              <a:defRPr/>
            </a:pPr>
            <a:endParaRPr lang="sr-Cyrl-RS" b="1" dirty="0" smtClean="0">
              <a:cs typeface="+mn-cs"/>
            </a:endParaRPr>
          </a:p>
          <a:p>
            <a:pPr algn="ctr">
              <a:defRPr/>
            </a:pPr>
            <a:endParaRPr lang="sr-Cyrl-RS" b="1" dirty="0" smtClean="0">
              <a:cs typeface="+mn-cs"/>
            </a:endParaRPr>
          </a:p>
          <a:p>
            <a:pPr algn="ctr">
              <a:defRPr/>
            </a:pPr>
            <a:endParaRPr lang="sr-Cyrl-RS" b="1" dirty="0" smtClean="0">
              <a:cs typeface="+mn-cs"/>
            </a:endParaRPr>
          </a:p>
          <a:p>
            <a:pPr>
              <a:defRPr/>
            </a:pPr>
            <a:endParaRPr lang="sr-Latn-RS" b="1" dirty="0" smtClean="0">
              <a:cs typeface="+mn-cs"/>
            </a:endParaRPr>
          </a:p>
          <a:p>
            <a:pPr>
              <a:defRPr/>
            </a:pPr>
            <a:endParaRPr lang="sr-Latn-RS" b="1" dirty="0" smtClean="0">
              <a:cs typeface="+mn-cs"/>
            </a:endParaRPr>
          </a:p>
          <a:p>
            <a:pPr>
              <a:defRPr/>
            </a:pPr>
            <a:r>
              <a:rPr lang="sr-Latn-RS" b="1" dirty="0" smtClean="0">
                <a:cs typeface="+mn-cs"/>
              </a:rPr>
              <a:t> </a:t>
            </a:r>
          </a:p>
          <a:p>
            <a:pPr>
              <a:defRPr/>
            </a:pPr>
            <a:endParaRPr lang="sr-Latn-RS" b="1" dirty="0">
              <a:cs typeface="+mn-cs"/>
            </a:endParaRPr>
          </a:p>
          <a:p>
            <a:pPr>
              <a:defRPr/>
            </a:pPr>
            <a:endParaRPr lang="sr-Latn-RS" b="1" dirty="0" smtClean="0">
              <a:cs typeface="+mn-cs"/>
            </a:endParaRPr>
          </a:p>
          <a:p>
            <a:pPr>
              <a:defRPr/>
            </a:pPr>
            <a:endParaRPr lang="sr-Latn-RS" b="1" dirty="0" smtClean="0">
              <a:cs typeface="+mn-cs"/>
            </a:endParaRPr>
          </a:p>
          <a:p>
            <a:pPr>
              <a:defRPr/>
            </a:pPr>
            <a:endParaRPr lang="sr-Latn-RS" dirty="0" smtClean="0">
              <a:cs typeface="+mn-cs"/>
            </a:endParaRPr>
          </a:p>
        </p:txBody>
      </p:sp>
      <p:pic>
        <p:nvPicPr>
          <p:cNvPr id="58385" name="Picture 21" descr="Ruma: OdrÅ¾ana sednica Socijalno-ekonomskog savet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923212" y="2209800"/>
            <a:ext cx="35052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286603" y="4724404"/>
            <a:ext cx="11902222" cy="1692749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Konsultacije sa privrednicima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 sajtu se redovno ažurira anketa radi saznavanja stavova stanovništva i privrede o različitim pitanjima od 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značaja za razvoj lokalne zajednice.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 internet prezentaciji opštine Ruma postoji baner </a:t>
            </a:r>
            <a:r>
              <a:rPr lang="sr-Latn-RS" sz="17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"Invest in Ruma"</a:t>
            </a:r>
            <a:r>
              <a:rPr lang="sr-Latn-R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u okviru kojeg su dostupne različite 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informacije: prezentacija grada, opštinske odluke, strateški plan održivog razvoja, lokalni planovi, vodič za 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investitore, baza privrednih subjekata.   </a:t>
            </a:r>
            <a:endParaRPr lang="en-US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dministrator\Desktop\11066-ses2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08012" y="2209800"/>
            <a:ext cx="3343089" cy="2232896"/>
          </a:xfrm>
          <a:prstGeom prst="rect">
            <a:avLst/>
          </a:prstGeom>
          <a:noFill/>
        </p:spPr>
      </p:pic>
      <p:pic>
        <p:nvPicPr>
          <p:cNvPr id="1027" name="Picture 3" descr="C:\Users\Administrator\Desktop\18879-aleksandra ciric 2022 ruma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189412" y="2209800"/>
            <a:ext cx="3317371" cy="228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588824"/>
                </a:solidFill>
              </a:rPr>
              <a:t>Privredni savet opštine Ruma</a:t>
            </a:r>
            <a:endParaRPr lang="en-US" dirty="0">
              <a:solidFill>
                <a:srgbClr val="588824"/>
              </a:solidFill>
            </a:endParaRPr>
          </a:p>
        </p:txBody>
      </p:sp>
      <p:pic>
        <p:nvPicPr>
          <p:cNvPr id="12" name="Content Placeholder 11" descr="privrednisavetsednicafeb201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008812" y="1295400"/>
            <a:ext cx="4940193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531814" y="2209800"/>
            <a:ext cx="6096000" cy="302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sr-Latn-RS" sz="1600" b="1" dirty="0" smtClean="0">
                <a:latin typeface="+mj-lt"/>
                <a:cs typeface="Arial" pitchFamily="34" charset="0"/>
              </a:rPr>
              <a:t>Privredni savet </a:t>
            </a:r>
            <a:r>
              <a:rPr lang="sr-Latn-RS" sz="1600" dirty="0" smtClean="0">
                <a:latin typeface="+mj-lt"/>
                <a:cs typeface="Arial" pitchFamily="34" charset="0"/>
              </a:rPr>
              <a:t>– osnovan je 2015. god. i predstavlja sponu između lokalne samouprave i privrednog sektora gde se </a:t>
            </a:r>
            <a:r>
              <a:rPr lang="sr-Latn-RS" sz="1600" b="1" dirty="0" smtClean="0">
                <a:latin typeface="+mj-lt"/>
                <a:cs typeface="Arial" pitchFamily="34" charset="0"/>
              </a:rPr>
              <a:t>analizira privredna situacija </a:t>
            </a:r>
            <a:r>
              <a:rPr lang="sr-Latn-RS" sz="1600" dirty="0" smtClean="0">
                <a:latin typeface="+mj-lt"/>
                <a:cs typeface="Arial" pitchFamily="34" charset="0"/>
              </a:rPr>
              <a:t>i čine koraci za unapređenje iste. Jača se saradnja lokalne samouprave i privrede, sa ciljem da se zajednički rešavaju bitna pitanja/problemi od opšteg značaja za građane i privredu.</a:t>
            </a:r>
          </a:p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defRPr/>
            </a:pPr>
            <a:endParaRPr lang="sr-Latn-RS" sz="1600" dirty="0" smtClean="0">
              <a:latin typeface="+mj-lt"/>
              <a:cs typeface="Arial" pitchFamily="34" charset="0"/>
            </a:endParaRPr>
          </a:p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sr-Latn-RS" sz="1600" dirty="0" smtClean="0">
                <a:latin typeface="+mj-lt"/>
                <a:cs typeface="Arial" pitchFamily="34" charset="0"/>
              </a:rPr>
              <a:t>Privredni savet čini </a:t>
            </a:r>
            <a:r>
              <a:rPr lang="sr-Latn-RS" sz="1600" b="1" dirty="0" smtClean="0">
                <a:latin typeface="+mj-lt"/>
                <a:cs typeface="Arial" pitchFamily="34" charset="0"/>
              </a:rPr>
              <a:t>16 članova-privrednika</a:t>
            </a:r>
            <a:r>
              <a:rPr lang="sr-Latn-RS" sz="1600" dirty="0" smtClean="0">
                <a:latin typeface="+mj-lt"/>
                <a:cs typeface="Arial" pitchFamily="34" charset="0"/>
              </a:rPr>
              <a:t> koji se sastaju   jednom u 3 meseca, radi i odlučuje kolektivno. Novi saziv predstavnika PS imenovan je </a:t>
            </a:r>
            <a:r>
              <a:rPr lang="en-US" sz="1600" dirty="0" smtClean="0">
                <a:latin typeface="+mj-lt"/>
                <a:cs typeface="Arial" pitchFamily="34" charset="0"/>
              </a:rPr>
              <a:t>31.01.2022.</a:t>
            </a:r>
            <a:r>
              <a:rPr lang="sr-Latn-RS" sz="1600" dirty="0" smtClean="0">
                <a:latin typeface="+mj-lt"/>
                <a:cs typeface="Arial" pitchFamily="34" charset="0"/>
              </a:rPr>
              <a:t>godine.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999412" y="4495800"/>
            <a:ext cx="3743441" cy="2112235"/>
          </a:xfrm>
          <a:prstGeom prst="rect">
            <a:avLst/>
          </a:prstGeom>
          <a:effectLst>
            <a:innerShdw blurRad="114300">
              <a:prstClr val="black"/>
            </a:inn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6"/>
          <p:cNvSpPr txBox="1">
            <a:spLocks noChangeArrowheads="1"/>
          </p:cNvSpPr>
          <p:nvPr/>
        </p:nvSpPr>
        <p:spPr bwMode="auto">
          <a:xfrm>
            <a:off x="4189413" y="1295402"/>
            <a:ext cx="3581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u="sng">
                <a:solidFill>
                  <a:srgbClr val="588824"/>
                </a:solidFill>
                <a:latin typeface="Calibri" pitchFamily="34" charset="0"/>
              </a:rPr>
              <a:t>5 GLAVNIH RAZLOGA ZBOG KOJIH VREDI ULOŽITI</a:t>
            </a: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66865" y="1874837"/>
            <a:ext cx="30479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sr-Latn-RS" sz="14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Great geostrategic position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sr-Latn-RS" sz="11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- Direct access to E70 &amp; E75 highways   </a:t>
            </a:r>
            <a:endParaRPr lang="en-US" altLang="sr-Latn-RS" sz="1100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  <a:latin typeface="Hero" pitchFamily="50" charset="0"/>
            </a:endParaRPr>
          </a:p>
        </p:txBody>
      </p:sp>
      <p:sp>
        <p:nvSpPr>
          <p:cNvPr id="6" name="TextBox 27"/>
          <p:cNvSpPr txBox="1">
            <a:spLocks noChangeArrowheads="1"/>
          </p:cNvSpPr>
          <p:nvPr/>
        </p:nvSpPr>
        <p:spPr bwMode="auto">
          <a:xfrm>
            <a:off x="4462465" y="2609829"/>
            <a:ext cx="30479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Arial" charset="0"/>
              <a:buNone/>
              <a:defRPr/>
            </a:pPr>
            <a:r>
              <a:rPr lang="sr-Latn-RS" altLang="sr-Latn-RS" sz="14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A municipality with a clear vision</a:t>
            </a:r>
          </a:p>
          <a:p>
            <a:pPr eaLnBrk="1" hangingPunct="1">
              <a:spcBef>
                <a:spcPct val="0"/>
              </a:spcBef>
              <a:buClrTx/>
              <a:buFont typeface="Arial" charset="0"/>
              <a:buNone/>
              <a:defRPr/>
            </a:pPr>
            <a:r>
              <a:rPr lang="sr-Latn-RS" altLang="sr-Latn-RS" sz="1100" dirty="0" smtClean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latin typeface="Hero" pitchFamily="50" charset="0"/>
              </a:rPr>
              <a:t>                        - Strategic </a:t>
            </a:r>
            <a:r>
              <a:rPr lang="sr-Latn-RS" altLang="sr-Latn-RS" sz="1100" dirty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latin typeface="Hero" pitchFamily="50" charset="0"/>
              </a:rPr>
              <a:t>plan for </a:t>
            </a:r>
            <a:r>
              <a:rPr lang="sr-Latn-RS" altLang="sr-Latn-RS" sz="1100" dirty="0" smtClean="0">
                <a:ln w="3175">
                  <a:solidFill>
                    <a:prstClr val="white"/>
                  </a:solidFill>
                </a:ln>
                <a:solidFill>
                  <a:prstClr val="white"/>
                </a:solidFill>
                <a:latin typeface="Hero" pitchFamily="50" charset="0"/>
              </a:rPr>
              <a:t>2014-2020</a:t>
            </a:r>
            <a:endParaRPr lang="en-US" altLang="sr-Latn-RS" sz="1100" dirty="0">
              <a:ln w="3175">
                <a:solidFill>
                  <a:prstClr val="white"/>
                </a:solidFill>
              </a:ln>
              <a:solidFill>
                <a:prstClr val="white"/>
              </a:solidFill>
              <a:latin typeface="Hero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6613" y="228604"/>
            <a:ext cx="10287000" cy="64611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sr-Latn-RS" sz="3600" b="1" noProof="1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Zašto ulagati u opštinu Ruma?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217612" y="1828804"/>
            <a:ext cx="2895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r-Latn-RS" altLang="sr-Latn-R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Povoljna strateška lokacija</a:t>
            </a:r>
            <a:r>
              <a:rPr lang="sr-Cyrl-RS" altLang="sr-Latn-R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:</a:t>
            </a:r>
            <a:endParaRPr lang="en-US" altLang="sr-Latn-R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85725" indent="-85725">
              <a:defRPr/>
            </a:pPr>
            <a:r>
              <a:rPr lang="en-US" altLang="sr-Latn-RS" sz="1400" dirty="0" smtClean="0">
                <a:latin typeface="Cambria" pitchFamily="18" charset="0"/>
              </a:rPr>
              <a:t>- </a:t>
            </a:r>
            <a:r>
              <a:rPr lang="sr-Latn-RS" altLang="sr-Latn-RS" sz="1400" dirty="0" smtClean="0">
                <a:latin typeface="Cambria" pitchFamily="18" charset="0"/>
              </a:rPr>
              <a:t>blizina Beograda, aerodroma, autoputeva, železnice</a:t>
            </a:r>
            <a:endParaRPr lang="en-US" altLang="sr-Latn-RS" sz="1400" dirty="0">
              <a:latin typeface="Cambria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609014" y="1600200"/>
            <a:ext cx="2057400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sr-Latn-R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Optimalna ekonomičnost</a:t>
            </a:r>
            <a:endParaRPr lang="en-US" altLang="sr-Latn-RS" sz="1400" dirty="0"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altLang="sr-Latn-RS" sz="1400" dirty="0" smtClean="0">
                <a:latin typeface="Cambria" pitchFamily="18" charset="0"/>
              </a:rPr>
              <a:t>- </a:t>
            </a:r>
            <a:r>
              <a:rPr lang="sr-Latn-RS" altLang="sr-Latn-RS" sz="1400" dirty="0" smtClean="0">
                <a:latin typeface="Cambria" pitchFamily="18" charset="0"/>
              </a:rPr>
              <a:t> kvalifikovana radna snaga</a:t>
            </a:r>
            <a:r>
              <a:rPr lang="ru-RU" altLang="sr-Latn-RS" sz="1400" dirty="0" smtClean="0">
                <a:latin typeface="Cambria" pitchFamily="18" charset="0"/>
              </a:rPr>
              <a:t>,</a:t>
            </a:r>
            <a:r>
              <a:rPr lang="sr-Latn-RS" altLang="sr-Latn-RS" sz="1400" dirty="0" smtClean="0">
                <a:latin typeface="Cambria" pitchFamily="18" charset="0"/>
              </a:rPr>
              <a:t> zemljište i troškovi izgradnje po konkurentnim cenama</a:t>
            </a:r>
            <a:endParaRPr lang="en-US" altLang="sr-Latn-RS" sz="1400" dirty="0" smtClean="0">
              <a:latin typeface="Cambria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n-US" altLang="sr-Latn-RS" sz="1100" i="1" dirty="0" smtClean="0">
              <a:solidFill>
                <a:schemeClr val="bg1"/>
              </a:solidFill>
              <a:latin typeface="Hero" pitchFamily="50" charset="0"/>
            </a:endParaRP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>
            <a:off x="1370013" y="3429003"/>
            <a:ext cx="213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sr-Latn-R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Brzo dobijanje građevinskih dozvola</a:t>
            </a:r>
            <a:endParaRPr lang="en-US" altLang="sr-Latn-RS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4" name="TextBox 25"/>
          <p:cNvSpPr txBox="1">
            <a:spLocks noChangeArrowheads="1"/>
          </p:cNvSpPr>
          <p:nvPr/>
        </p:nvSpPr>
        <p:spPr bwMode="auto">
          <a:xfrm>
            <a:off x="8532814" y="4876804"/>
            <a:ext cx="2895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sr-Latn-R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Poseban skup opštinskih podsticaja za investitore</a:t>
            </a:r>
            <a:endParaRPr lang="en-US" altLang="sr-Latn-RS" sz="1400" dirty="0" smtClean="0"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  <p:sp>
        <p:nvSpPr>
          <p:cNvPr id="15" name="TextBox 27"/>
          <p:cNvSpPr txBox="1">
            <a:spLocks noChangeArrowheads="1"/>
          </p:cNvSpPr>
          <p:nvPr/>
        </p:nvSpPr>
        <p:spPr bwMode="auto">
          <a:xfrm>
            <a:off x="8532815" y="3352804"/>
            <a:ext cx="228600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sr-Latn-R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Najprimamljivije industrijske lokacije – direktan pristup autoputu E-70</a:t>
            </a:r>
            <a:endParaRPr lang="en-US" altLang="sr-Latn-RS" sz="1400" dirty="0"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altLang="sr-Latn-R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- </a:t>
            </a:r>
            <a:r>
              <a:rPr lang="sr-Latn-RS" altLang="sr-Latn-R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5 </a:t>
            </a:r>
            <a:r>
              <a:rPr lang="sr-Latn-RS" altLang="sr-Latn-R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industrijskih zona</a:t>
            </a:r>
            <a:endParaRPr lang="en-US" altLang="sr-Latn-RS" sz="1400" dirty="0"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n-US" altLang="sr-Latn-RS" sz="1000" dirty="0" smtClean="0">
              <a:latin typeface="Hero" pitchFamily="50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217615" y="1371600"/>
            <a:ext cx="457200" cy="4191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>
                <a:solidFill>
                  <a:srgbClr val="588824"/>
                </a:solidFill>
              </a:rPr>
              <a:t>1</a:t>
            </a:r>
            <a:endParaRPr lang="sr-Latn-RS" sz="2400" b="1" dirty="0">
              <a:solidFill>
                <a:srgbClr val="588824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999415" y="1371604"/>
            <a:ext cx="460375" cy="41751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>
                <a:solidFill>
                  <a:srgbClr val="588824"/>
                </a:solidFill>
              </a:rPr>
              <a:t>2</a:t>
            </a:r>
            <a:endParaRPr lang="sr-Latn-RS" sz="2400" b="1" dirty="0">
              <a:solidFill>
                <a:srgbClr val="588824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999415" y="2743204"/>
            <a:ext cx="460375" cy="41751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>
                <a:solidFill>
                  <a:srgbClr val="588824"/>
                </a:solidFill>
              </a:rPr>
              <a:t>4</a:t>
            </a:r>
            <a:endParaRPr lang="sr-Latn-RS" sz="2400" b="1" dirty="0">
              <a:solidFill>
                <a:srgbClr val="588824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17615" y="2895604"/>
            <a:ext cx="460375" cy="41751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>
                <a:solidFill>
                  <a:srgbClr val="588824"/>
                </a:solidFill>
              </a:rPr>
              <a:t>3</a:t>
            </a:r>
            <a:endParaRPr lang="sr-Latn-RS" sz="2400" b="1" dirty="0">
              <a:solidFill>
                <a:srgbClr val="588824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8075616" y="4343404"/>
            <a:ext cx="460375" cy="41751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>
                <a:solidFill>
                  <a:srgbClr val="588824"/>
                </a:solidFill>
              </a:rPr>
              <a:t>5</a:t>
            </a:r>
            <a:endParaRPr lang="sr-Latn-RS" sz="2400" b="1" dirty="0">
              <a:solidFill>
                <a:srgbClr val="588824"/>
              </a:solidFill>
            </a:endParaRPr>
          </a:p>
        </p:txBody>
      </p:sp>
      <p:pic>
        <p:nvPicPr>
          <p:cNvPr id="15380" name="Picture 2" descr="http://www.ruma.rs/portal2/jupgrade/images/stories/naledpokrajina/vsig_images/z_590_393_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4612" y="2438400"/>
            <a:ext cx="3810000" cy="2520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81" name="Picture 24" descr="Rezultat slika za ÑÐ»Ð°Ð³Ð°ÑÐ° Ñ ÑÑÐ¼Ñ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7612" y="4343400"/>
            <a:ext cx="2362199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>
                <a:solidFill>
                  <a:srgbClr val="588824"/>
                </a:solidFill>
              </a:rPr>
              <a:t>Saradnja sa domaćim i stranim investitorima</a:t>
            </a:r>
            <a:endParaRPr lang="en-US" dirty="0">
              <a:solidFill>
                <a:srgbClr val="588824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BEBA8EAE-BF5A-486C-A8C5-ECC9F3942E4B}"/>
              <a:ext uri="{28A0092B-C50C-407E-A947-70E740481C1C}"/>
            </a:extLst>
          </a:blip>
          <a:stretch>
            <a:fillRect/>
          </a:stretch>
        </p:blipFill>
        <p:spPr>
          <a:xfrm>
            <a:off x="3275012" y="2590800"/>
            <a:ext cx="4495800" cy="2427908"/>
          </a:xfrm>
          <a:prstGeom prst="rect">
            <a:avLst/>
          </a:prstGeom>
          <a:effectLst/>
          <a:scene3d>
            <a:camera prst="orthographicFront"/>
            <a:lightRig rig="morning" dir="t"/>
          </a:scene3d>
          <a:sp3d prstMaterial="matte"/>
        </p:spPr>
      </p:pic>
      <p:sp>
        <p:nvSpPr>
          <p:cNvPr id="4" name="Rectangle 3"/>
          <p:cNvSpPr/>
          <p:nvPr/>
        </p:nvSpPr>
        <p:spPr>
          <a:xfrm>
            <a:off x="836613" y="1447806"/>
            <a:ext cx="10591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2000" dirty="0" smtClean="0">
                <a:latin typeface="Calibri" pitchFamily="34" charset="0"/>
                <a:cs typeface="Arial" pitchFamily="34" charset="0"/>
              </a:rPr>
              <a:t>Opština Ruma ima odličan geostrateški položaj i infrastrukturno opremljene industrijske zone, od kojih je naznačajnija </a:t>
            </a:r>
            <a:r>
              <a:rPr lang="sr-Latn-RS" sz="2000" b="1" dirty="0" smtClean="0">
                <a:latin typeface="Calibri" pitchFamily="34" charset="0"/>
                <a:cs typeface="Arial" pitchFamily="34" charset="0"/>
              </a:rPr>
              <a:t>"Rumska petlja".  </a:t>
            </a:r>
            <a:r>
              <a:rPr lang="sr-Latn-RS" sz="2000" dirty="0" smtClean="0">
                <a:latin typeface="Calibri" pitchFamily="34" charset="0"/>
                <a:cs typeface="Arial" pitchFamily="34" charset="0"/>
              </a:rPr>
              <a:t>Pored Rumske petlje, postoji i  radna zona </a:t>
            </a:r>
            <a:r>
              <a:rPr lang="sr-Latn-RS" sz="2000" b="1" dirty="0" smtClean="0">
                <a:latin typeface="Calibri" pitchFamily="34" charset="0"/>
                <a:cs typeface="Arial" pitchFamily="34" charset="0"/>
              </a:rPr>
              <a:t>Rumska petlja – Zapad, Jug 2, Zapad, Istok ... </a:t>
            </a:r>
            <a:r>
              <a:rPr lang="sr-Latn-RS" sz="2000" dirty="0" smtClean="0">
                <a:latin typeface="Calibri" pitchFamily="34" charset="0"/>
                <a:cs typeface="Arial" pitchFamily="34" charset="0"/>
              </a:rPr>
              <a:t>U prethodnom periodu realizovan je veliki broj investicija:</a:t>
            </a:r>
          </a:p>
        </p:txBody>
      </p:sp>
      <p:pic>
        <p:nvPicPr>
          <p:cNvPr id="7" name="Picture 4" descr="&amp;Rcy;&amp;iecy;&amp;zcy;&amp;ucy;&amp;lcy;&amp;tcy;&amp;acy;&amp;tcy; &amp;scy;&amp;lcy;&amp;icy;&amp;kcy;&amp;acy; &amp;zcy;&amp;acy; healthcare europe ru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412" y="2971800"/>
            <a:ext cx="2667000" cy="53340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8" name="Picture 1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52012" y="2590804"/>
            <a:ext cx="1796006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9414" y="4572000"/>
            <a:ext cx="158417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6" descr="&amp;Rcy;&amp;iecy;&amp;zcy;&amp;ucy;&amp;lcy;&amp;tcy;&amp;acy;&amp;tcy; &amp;scy;&amp;lcy;&amp;icy;&amp;kcy;&amp;acy; &amp;zcy;&amp;acy; la linea verd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7212" y="5257800"/>
            <a:ext cx="1752600" cy="858839"/>
          </a:xfrm>
          <a:prstGeom prst="rect">
            <a:avLst/>
          </a:prstGeom>
          <a:pattFill prst="pct5">
            <a:fgClr>
              <a:srgbClr val="CAD9EB"/>
            </a:fgClr>
            <a:bgClr>
              <a:schemeClr val="bg1"/>
            </a:bgClr>
          </a:patt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6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4012" y="5410200"/>
            <a:ext cx="2209800" cy="58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8012" y="3352800"/>
            <a:ext cx="2478086" cy="113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9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99413" y="2590800"/>
            <a:ext cx="1447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8012" y="5257800"/>
            <a:ext cx="1676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6" descr="0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1812" y="3962400"/>
            <a:ext cx="228600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4" descr="Rezultat slika za Dag-Co ÑÑÐ¼Ð°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770812" y="5410200"/>
            <a:ext cx="19383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AutoShape 2" descr="Rezultat slika za amc afrodite mode collectionlogo"/>
          <p:cNvSpPr>
            <a:spLocks noChangeAspect="1" noChangeArrowheads="1"/>
          </p:cNvSpPr>
          <p:nvPr/>
        </p:nvSpPr>
        <p:spPr bwMode="auto">
          <a:xfrm>
            <a:off x="155574" y="-144463"/>
            <a:ext cx="304801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6" name="AutoShape 4" descr="Rezultat slika za amc afrodite mode collectionlogo"/>
          <p:cNvSpPr>
            <a:spLocks noChangeAspect="1" noChangeArrowheads="1"/>
          </p:cNvSpPr>
          <p:nvPr/>
        </p:nvSpPr>
        <p:spPr bwMode="auto">
          <a:xfrm>
            <a:off x="155574" y="-144463"/>
            <a:ext cx="304801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8" name="AutoShape 6" descr="Rezultat slika za amc afrodite mode collectionlogo"/>
          <p:cNvSpPr>
            <a:spLocks noChangeAspect="1" noChangeArrowheads="1"/>
          </p:cNvSpPr>
          <p:nvPr/>
        </p:nvSpPr>
        <p:spPr bwMode="auto">
          <a:xfrm>
            <a:off x="155574" y="-144463"/>
            <a:ext cx="304801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0" name="AutoShape 8" descr="Rezultat slika za amc afrodite mode collectionlogo"/>
          <p:cNvSpPr>
            <a:spLocks noChangeAspect="1" noChangeArrowheads="1"/>
          </p:cNvSpPr>
          <p:nvPr/>
        </p:nvSpPr>
        <p:spPr bwMode="auto">
          <a:xfrm>
            <a:off x="155574" y="-144463"/>
            <a:ext cx="304801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2" name="AutoShape 10" descr="Rezultat slika za amc afrodite mode collectionlogo"/>
          <p:cNvSpPr>
            <a:spLocks noChangeAspect="1" noChangeArrowheads="1"/>
          </p:cNvSpPr>
          <p:nvPr/>
        </p:nvSpPr>
        <p:spPr bwMode="auto">
          <a:xfrm>
            <a:off x="155574" y="-144463"/>
            <a:ext cx="304801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4" name="AutoShape 12" descr="Rezultat slika za amc afrodite mode collectionlogo"/>
          <p:cNvSpPr>
            <a:spLocks noChangeAspect="1" noChangeArrowheads="1"/>
          </p:cNvSpPr>
          <p:nvPr/>
        </p:nvSpPr>
        <p:spPr bwMode="auto">
          <a:xfrm>
            <a:off x="155574" y="-144463"/>
            <a:ext cx="304801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6" name="AutoShape 14" descr="Rezultat slika za amc afrodite mode collectionlogo"/>
          <p:cNvSpPr>
            <a:spLocks noChangeAspect="1" noChangeArrowheads="1"/>
          </p:cNvSpPr>
          <p:nvPr/>
        </p:nvSpPr>
        <p:spPr bwMode="auto">
          <a:xfrm>
            <a:off x="155574" y="-144463"/>
            <a:ext cx="304801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8" name="Picture 16" descr="Rezultat slika za amc afrodite mode collection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133011" y="5257800"/>
            <a:ext cx="1428750" cy="1009650"/>
          </a:xfrm>
          <a:prstGeom prst="rect">
            <a:avLst/>
          </a:prstGeom>
          <a:noFill/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04414" y="4267200"/>
            <a:ext cx="1688529" cy="8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5" y="533400"/>
            <a:ext cx="8686800" cy="6858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sr-Latn-RS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Participativno budžetiranje</a:t>
            </a:r>
            <a:endParaRPr lang="en-US" dirty="0">
              <a:solidFill>
                <a:srgbClr val="5888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531813" y="1371600"/>
            <a:ext cx="8763000" cy="4648200"/>
          </a:xfrm>
        </p:spPr>
        <p:txBody>
          <a:bodyPr>
            <a:normAutofit/>
          </a:bodyPr>
          <a:lstStyle/>
          <a:p>
            <a:endParaRPr lang="sr-Latn-RS" dirty="0" smtClean="0"/>
          </a:p>
          <a:p>
            <a:r>
              <a:rPr lang="en-US" sz="2400" dirty="0" err="1" smtClean="0"/>
              <a:t>Opština</a:t>
            </a:r>
            <a:r>
              <a:rPr lang="en-US" sz="2400" dirty="0" smtClean="0"/>
              <a:t> </a:t>
            </a:r>
            <a:r>
              <a:rPr lang="en-US" sz="2400" dirty="0" err="1" smtClean="0"/>
              <a:t>Ruma</a:t>
            </a:r>
            <a:r>
              <a:rPr lang="en-US" sz="2400" dirty="0" smtClean="0"/>
              <a:t> </a:t>
            </a:r>
            <a:r>
              <a:rPr lang="en-US" sz="2400" dirty="0" err="1" smtClean="0"/>
              <a:t>već</a:t>
            </a:r>
            <a:r>
              <a:rPr lang="en-US" sz="2400" dirty="0" smtClean="0"/>
              <a:t> </a:t>
            </a:r>
            <a:r>
              <a:rPr lang="sr-Latn-RS" sz="2400" dirty="0" smtClean="0"/>
              <a:t>osmu</a:t>
            </a:r>
            <a:r>
              <a:rPr lang="en-US" sz="2400" dirty="0" smtClean="0"/>
              <a:t> </a:t>
            </a:r>
            <a:r>
              <a:rPr lang="en-US" sz="2400" dirty="0" err="1" smtClean="0"/>
              <a:t>godinu</a:t>
            </a:r>
            <a:r>
              <a:rPr lang="en-US" sz="2400" dirty="0" smtClean="0"/>
              <a:t> </a:t>
            </a:r>
            <a:r>
              <a:rPr lang="en-US" sz="2400" dirty="0" err="1" smtClean="0"/>
              <a:t>zaredom</a:t>
            </a:r>
            <a:r>
              <a:rPr lang="en-US" sz="2400" dirty="0" smtClean="0"/>
              <a:t> </a:t>
            </a:r>
            <a:r>
              <a:rPr lang="sr-Latn-RS" sz="2400" dirty="0" smtClean="0"/>
              <a:t> realizuje projekat </a:t>
            </a:r>
            <a:r>
              <a:rPr lang="en-US" sz="2400" dirty="0" err="1" smtClean="0"/>
              <a:t>Participativno</a:t>
            </a:r>
            <a:r>
              <a:rPr lang="sr-Latn-RS" sz="2400" dirty="0" smtClean="0"/>
              <a:t>g</a:t>
            </a:r>
            <a:r>
              <a:rPr lang="en-US" sz="2400" dirty="0" smtClean="0"/>
              <a:t> </a:t>
            </a:r>
            <a:r>
              <a:rPr lang="en-US" sz="2400" dirty="0" err="1" smtClean="0"/>
              <a:t>budžetiranj</a:t>
            </a:r>
            <a:r>
              <a:rPr lang="sr-Latn-RS" sz="2400" dirty="0" smtClean="0"/>
              <a:t>a, odnosno uključivanja građana u budžetski proces. </a:t>
            </a:r>
            <a:endParaRPr lang="sr-Cyrl-RS" sz="2400" dirty="0" smtClean="0"/>
          </a:p>
          <a:p>
            <a:pPr>
              <a:buNone/>
            </a:pPr>
            <a:endParaRPr lang="sr-Latn-RS" sz="2400" dirty="0" smtClean="0"/>
          </a:p>
          <a:p>
            <a:r>
              <a:rPr lang="sr-Latn-RS" sz="2400" dirty="0" smtClean="0"/>
              <a:t>Građani</a:t>
            </a:r>
            <a:r>
              <a:rPr lang="en-US" sz="2400" dirty="0" smtClean="0"/>
              <a:t> </a:t>
            </a:r>
            <a:r>
              <a:rPr lang="en-US" sz="2400" dirty="0" err="1" smtClean="0"/>
              <a:t>opštine</a:t>
            </a:r>
            <a:r>
              <a:rPr lang="en-US" sz="2400" dirty="0" smtClean="0"/>
              <a:t> </a:t>
            </a:r>
            <a:r>
              <a:rPr lang="en-US" sz="2400" dirty="0" err="1" smtClean="0"/>
              <a:t>Ruma</a:t>
            </a:r>
            <a:r>
              <a:rPr lang="en-US" sz="2400" dirty="0" smtClean="0"/>
              <a:t> </a:t>
            </a:r>
            <a:r>
              <a:rPr lang="en-US" sz="2400" dirty="0" err="1" smtClean="0"/>
              <a:t>imaju</a:t>
            </a:r>
            <a:r>
              <a:rPr lang="en-US" sz="2400" dirty="0" smtClean="0"/>
              <a:t> </a:t>
            </a:r>
            <a:r>
              <a:rPr lang="en-US" sz="2400" dirty="0" err="1" smtClean="0"/>
              <a:t>priliku</a:t>
            </a:r>
            <a:r>
              <a:rPr lang="en-US" sz="2400" dirty="0" smtClean="0"/>
              <a:t> </a:t>
            </a:r>
            <a:r>
              <a:rPr lang="en-US" sz="2400" dirty="0" err="1" smtClean="0"/>
              <a:t>da</a:t>
            </a:r>
            <a:r>
              <a:rPr lang="en-US" sz="2400" dirty="0" smtClean="0"/>
              <a:t> </a:t>
            </a:r>
            <a:r>
              <a:rPr lang="en-US" sz="2400" dirty="0" err="1" smtClean="0"/>
              <a:t>učestvuju</a:t>
            </a:r>
            <a:r>
              <a:rPr lang="en-US" sz="2400" dirty="0" smtClean="0"/>
              <a:t> u </a:t>
            </a:r>
            <a:r>
              <a:rPr lang="en-US" sz="2400" dirty="0" err="1" smtClean="0"/>
              <a:t>procesu</a:t>
            </a:r>
            <a:r>
              <a:rPr lang="en-US" sz="2400" dirty="0" smtClean="0"/>
              <a:t> </a:t>
            </a:r>
            <a:r>
              <a:rPr lang="en-US" sz="2400" dirty="0" err="1" smtClean="0"/>
              <a:t>od</a:t>
            </a:r>
            <a:r>
              <a:rPr lang="sr-Latn-RS" sz="2400" dirty="0" smtClean="0"/>
              <a:t>l</a:t>
            </a:r>
            <a:r>
              <a:rPr lang="en-US" sz="2400" dirty="0" err="1" smtClean="0"/>
              <a:t>učivanja</a:t>
            </a:r>
            <a:r>
              <a:rPr lang="en-US" sz="2400" dirty="0" smtClean="0"/>
              <a:t> o </a:t>
            </a:r>
            <a:r>
              <a:rPr lang="en-US" sz="2400" dirty="0" err="1" smtClean="0"/>
              <a:t>trošenju</a:t>
            </a:r>
            <a:r>
              <a:rPr lang="en-US" sz="2400" dirty="0" smtClean="0"/>
              <a:t> </a:t>
            </a:r>
            <a:r>
              <a:rPr lang="en-US" sz="2400" dirty="0" err="1" smtClean="0"/>
              <a:t>novca</a:t>
            </a:r>
            <a:r>
              <a:rPr lang="en-US" sz="2400" dirty="0" smtClean="0"/>
              <a:t> </a:t>
            </a:r>
            <a:r>
              <a:rPr lang="en-US" sz="2400" dirty="0" err="1" smtClean="0"/>
              <a:t>iz</a:t>
            </a:r>
            <a:r>
              <a:rPr lang="en-US" sz="2400" dirty="0" smtClean="0"/>
              <a:t> </a:t>
            </a:r>
            <a:r>
              <a:rPr lang="en-US" sz="2400" dirty="0" err="1" smtClean="0"/>
              <a:t>budžeta</a:t>
            </a:r>
            <a:r>
              <a:rPr lang="en-US" sz="2400" dirty="0" smtClean="0"/>
              <a:t> </a:t>
            </a:r>
            <a:r>
              <a:rPr lang="en-US" sz="2400" dirty="0" err="1" smtClean="0"/>
              <a:t>svoje</a:t>
            </a:r>
            <a:r>
              <a:rPr lang="en-US" sz="2400" dirty="0" smtClean="0"/>
              <a:t> </a:t>
            </a:r>
            <a:r>
              <a:rPr lang="en-US" sz="2400" dirty="0" err="1" smtClean="0"/>
              <a:t>opštine</a:t>
            </a:r>
            <a:r>
              <a:rPr lang="sr-Latn-RS" sz="2400" dirty="0" smtClean="0"/>
              <a:t>, prvo </a:t>
            </a:r>
            <a:r>
              <a:rPr lang="sr-Latn-RS" sz="2400" b="1" dirty="0" smtClean="0"/>
              <a:t>predlaganjem</a:t>
            </a:r>
            <a:r>
              <a:rPr lang="sr-Latn-RS" sz="2400" dirty="0" smtClean="0"/>
              <a:t> projektnih ideja, a nakon toga i </a:t>
            </a:r>
            <a:r>
              <a:rPr lang="sr-Latn-RS" sz="2400" b="1" dirty="0" smtClean="0"/>
              <a:t>glasanjem</a:t>
            </a:r>
            <a:r>
              <a:rPr lang="sr-Latn-RS" sz="2400" dirty="0" smtClean="0"/>
              <a:t> za najbolje projekte koji će biti uvršteni u </a:t>
            </a:r>
            <a:r>
              <a:rPr lang="en-US" sz="2400" dirty="0" err="1" smtClean="0"/>
              <a:t>Odluku</a:t>
            </a:r>
            <a:r>
              <a:rPr lang="en-US" sz="2400" dirty="0" smtClean="0"/>
              <a:t> o </a:t>
            </a:r>
            <a:r>
              <a:rPr lang="en-US" sz="2400" dirty="0" err="1" smtClean="0"/>
              <a:t>budžetu</a:t>
            </a:r>
            <a:r>
              <a:rPr lang="en-US" sz="2400" dirty="0" smtClean="0"/>
              <a:t> </a:t>
            </a:r>
            <a:r>
              <a:rPr lang="en-US" sz="2400" dirty="0" err="1" smtClean="0"/>
              <a:t>za</a:t>
            </a:r>
            <a:r>
              <a:rPr lang="en-US" sz="2400" dirty="0" smtClean="0"/>
              <a:t> </a:t>
            </a:r>
            <a:r>
              <a:rPr lang="en-US" sz="2400" dirty="0" err="1" smtClean="0"/>
              <a:t>narednu</a:t>
            </a:r>
            <a:r>
              <a:rPr lang="en-US" sz="2400" dirty="0" smtClean="0"/>
              <a:t> </a:t>
            </a:r>
            <a:r>
              <a:rPr lang="en-US" sz="2400" dirty="0" err="1" smtClean="0"/>
              <a:t>godinu</a:t>
            </a:r>
            <a:r>
              <a:rPr lang="en-US" sz="2400" dirty="0" smtClean="0"/>
              <a:t>.</a:t>
            </a:r>
            <a:r>
              <a:rPr lang="sr-Latn-RS" sz="2400" dirty="0" smtClean="0"/>
              <a:t> </a:t>
            </a:r>
            <a:endParaRPr lang="en-US" sz="2400" dirty="0" smtClean="0"/>
          </a:p>
          <a:p>
            <a:pPr algn="ctr">
              <a:buFont typeface="Arial" charset="0"/>
              <a:buNone/>
            </a:pPr>
            <a:r>
              <a:rPr lang="en-US" b="1" dirty="0" smtClean="0"/>
              <a:t>   </a:t>
            </a:r>
          </a:p>
        </p:txBody>
      </p:sp>
      <p:pic>
        <p:nvPicPr>
          <p:cNvPr id="4" name="Picture 3" descr="paticipativno-e14478414282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233806">
            <a:off x="9176881" y="1815926"/>
            <a:ext cx="2367037" cy="1493422"/>
          </a:xfrm>
          <a:prstGeom prst="rect">
            <a:avLst/>
          </a:prstGeom>
        </p:spPr>
      </p:pic>
      <p:pic>
        <p:nvPicPr>
          <p:cNvPr id="5" name="Picture 2" descr="Participativno budzetiranj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7213" y="3657600"/>
            <a:ext cx="2133600" cy="2514600"/>
          </a:xfrm>
          <a:prstGeom prst="rect">
            <a:avLst/>
          </a:prstGeom>
          <a:noFill/>
        </p:spPr>
      </p:pic>
      <p:pic>
        <p:nvPicPr>
          <p:cNvPr id="6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588824"/>
                </a:solidFill>
              </a:rPr>
              <a:t>Realizovani projekti u okviru PB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9412" y="3505200"/>
            <a:ext cx="11488008" cy="2670048"/>
          </a:xfrm>
        </p:spPr>
        <p:txBody>
          <a:bodyPr>
            <a:noAutofit/>
          </a:bodyPr>
          <a:lstStyle/>
          <a:p>
            <a:pPr algn="just" latinLnBrk="1">
              <a:defRPr/>
            </a:pPr>
            <a:r>
              <a:rPr lang="vi-VN" sz="1800" dirty="0" smtClean="0">
                <a:cs typeface="Arial" pitchFamily="34" charset="0"/>
              </a:rPr>
              <a:t>Krajem </a:t>
            </a:r>
            <a:r>
              <a:rPr lang="sr-Latn-RS" sz="1800" dirty="0" smtClean="0">
                <a:latin typeface="Georgia" pitchFamily="18" charset="0"/>
                <a:cs typeface="Arial" pitchFamily="34" charset="0"/>
              </a:rPr>
              <a:t>meseca decembra 2018. godine </a:t>
            </a:r>
            <a:r>
              <a:rPr lang="vi-VN" sz="1800" dirty="0" smtClean="0">
                <a:cs typeface="Arial" pitchFamily="34" charset="0"/>
              </a:rPr>
              <a:t>u </a:t>
            </a:r>
            <a:r>
              <a:rPr lang="vi-VN" sz="1800" b="1" dirty="0" smtClean="0">
                <a:cs typeface="Arial" pitchFamily="34" charset="0"/>
              </a:rPr>
              <a:t>tri rumske osnovne škole </a:t>
            </a:r>
            <a:r>
              <a:rPr lang="vi-VN" sz="1800" dirty="0" smtClean="0">
                <a:cs typeface="Arial" pitchFamily="34" charset="0"/>
              </a:rPr>
              <a:t>“Ivo Lola Ribar”,“Dušan Jerković”, “Zmaj Jova Jovanović” i njihova područna odeljenja stigli su </a:t>
            </a:r>
            <a:r>
              <a:rPr lang="vi-VN" sz="1800" b="1" dirty="0" smtClean="0">
                <a:cs typeface="Arial" pitchFamily="34" charset="0"/>
              </a:rPr>
              <a:t>ormarići za učenike</a:t>
            </a:r>
            <a:r>
              <a:rPr lang="vi-VN" sz="1800" dirty="0" smtClean="0">
                <a:cs typeface="Arial" pitchFamily="34" charset="0"/>
              </a:rPr>
              <a:t>.</a:t>
            </a:r>
            <a:r>
              <a:rPr lang="sr-Latn-RS" sz="1800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vi-VN" sz="1800" dirty="0" smtClean="0">
                <a:cs typeface="Arial" pitchFamily="34" charset="0"/>
              </a:rPr>
              <a:t>Koloritni ormarići sa preko 1.650 pregradnih mesta ravnomerno su raspoređeni. </a:t>
            </a:r>
            <a:r>
              <a:rPr lang="sr-Latn-RS" sz="1800" dirty="0" smtClean="0">
                <a:latin typeface="Georgia" pitchFamily="18" charset="0"/>
                <a:cs typeface="Arial" pitchFamily="34" charset="0"/>
              </a:rPr>
              <a:t>Ovim </a:t>
            </a:r>
            <a:r>
              <a:rPr lang="vi-VN" sz="1800" dirty="0" smtClean="0">
                <a:cs typeface="Arial" pitchFamily="34" charset="0"/>
              </a:rPr>
              <a:t>projekt</a:t>
            </a:r>
            <a:r>
              <a:rPr lang="sr-Latn-RS" sz="1800" dirty="0" smtClean="0">
                <a:latin typeface="Georgia" pitchFamily="18" charset="0"/>
                <a:cs typeface="Arial" pitchFamily="34" charset="0"/>
              </a:rPr>
              <a:t>om se</a:t>
            </a:r>
            <a:r>
              <a:rPr lang="vi-VN" sz="1800" dirty="0" smtClean="0">
                <a:cs typeface="Arial" pitchFamily="34" charset="0"/>
              </a:rPr>
              <a:t>, na neki način, reš</a:t>
            </a:r>
            <a:r>
              <a:rPr lang="sr-Latn-RS" sz="1800" dirty="0" smtClean="0">
                <a:cs typeface="Arial" pitchFamily="34" charset="0"/>
              </a:rPr>
              <a:t>a</a:t>
            </a:r>
            <a:r>
              <a:rPr lang="sr-Latn-RS" sz="1800" dirty="0" smtClean="0">
                <a:latin typeface="Georgia" pitchFamily="18" charset="0"/>
                <a:cs typeface="Arial" pitchFamily="34" charset="0"/>
              </a:rPr>
              <a:t>va</a:t>
            </a:r>
            <a:r>
              <a:rPr lang="vi-VN" sz="1800" dirty="0" smtClean="0">
                <a:cs typeface="Arial" pitchFamily="34" charset="0"/>
              </a:rPr>
              <a:t> problem teških učeničkih tor</a:t>
            </a:r>
            <a:r>
              <a:rPr lang="sr-Latn-RS" sz="1800" dirty="0" smtClean="0">
                <a:latin typeface="Georgia" pitchFamily="18" charset="0"/>
                <a:cs typeface="Arial" pitchFamily="34" charset="0"/>
              </a:rPr>
              <a:t>b</a:t>
            </a:r>
            <a:r>
              <a:rPr lang="vi-VN" sz="1800" dirty="0" smtClean="0">
                <a:cs typeface="Arial" pitchFamily="34" charset="0"/>
              </a:rPr>
              <a:t>i</a:t>
            </a:r>
            <a:r>
              <a:rPr lang="sr-Latn-RS" sz="1800" dirty="0" smtClean="0">
                <a:cs typeface="Arial" pitchFamily="34" charset="0"/>
              </a:rPr>
              <a:t> </a:t>
            </a:r>
            <a:endParaRPr lang="sr-Latn-RS" sz="1800" dirty="0" smtClean="0">
              <a:latin typeface="Georgia" pitchFamily="18" charset="0"/>
              <a:cs typeface="Arial" pitchFamily="34" charset="0"/>
            </a:endParaRPr>
          </a:p>
          <a:p>
            <a:r>
              <a:rPr lang="sr-Latn-RS" sz="1800" dirty="0" smtClean="0">
                <a:latin typeface="Georgia" pitchFamily="18" charset="0"/>
              </a:rPr>
              <a:t>U Domu zdravlja Ruma nabavljena je </a:t>
            </a:r>
            <a:r>
              <a:rPr lang="sr-Latn-RS" sz="1800" b="1" dirty="0" smtClean="0">
                <a:latin typeface="Georgia" pitchFamily="18" charset="0"/>
              </a:rPr>
              <a:t>platforma za invalidna lica</a:t>
            </a:r>
            <a:r>
              <a:rPr lang="sr-Latn-RS" sz="1800" dirty="0" smtClean="0">
                <a:latin typeface="Georgia" pitchFamily="18" charset="0"/>
              </a:rPr>
              <a:t>, odnosno lift kako bi se omogućio lakši pristup medicinskim službama na spratu i brža i bezbednija zdravstvena zaštita</a:t>
            </a:r>
          </a:p>
          <a:p>
            <a:r>
              <a:rPr lang="sr-Latn-RS" sz="1800" dirty="0" smtClean="0">
                <a:latin typeface="Georgia" pitchFamily="18" charset="0"/>
              </a:rPr>
              <a:t>Nova dečija igrališta u selima, postavljeni </a:t>
            </a:r>
            <a:r>
              <a:rPr lang="sr-Latn-RS" sz="1800" b="1" dirty="0" smtClean="0">
                <a:latin typeface="Georgia" pitchFamily="18" charset="0"/>
              </a:rPr>
              <a:t>mobilijari za decu </a:t>
            </a:r>
            <a:r>
              <a:rPr lang="sr-Latn-RS" sz="1800" dirty="0" smtClean="0">
                <a:latin typeface="Georgia" pitchFamily="18" charset="0"/>
              </a:rPr>
              <a:t>u Donjim Petrovcima, Nikincima, Klenku, Buđanovcima i Malim Radincima</a:t>
            </a:r>
          </a:p>
          <a:p>
            <a:r>
              <a:rPr lang="sr-Latn-RS" sz="1800" dirty="0" smtClean="0">
                <a:latin typeface="Georgia" pitchFamily="18" charset="0"/>
              </a:rPr>
              <a:t>Izgradnja </a:t>
            </a:r>
            <a:r>
              <a:rPr lang="sr-Latn-RS" sz="1800" b="1" dirty="0" smtClean="0">
                <a:latin typeface="Georgia" pitchFamily="18" charset="0"/>
              </a:rPr>
              <a:t>skejt parka i fitnes centra </a:t>
            </a:r>
            <a:r>
              <a:rPr lang="sr-Latn-RS" sz="1800" dirty="0" smtClean="0">
                <a:latin typeface="Georgia" pitchFamily="18" charset="0"/>
              </a:rPr>
              <a:t>na igralištu u Lenjinovoj ulici u Rumi (za vožnju skejta, BMX-a, rolera i dr.)</a:t>
            </a:r>
            <a:endParaRPr lang="en-US" sz="1800" dirty="0">
              <a:latin typeface="Georgia" pitchFamily="18" charset="0"/>
            </a:endParaRPr>
          </a:p>
        </p:txBody>
      </p:sp>
      <p:pic>
        <p:nvPicPr>
          <p:cNvPr id="7" name="Picture 2" descr="https://sremskevesti.rs/wp-content/uploads/2019/01/ormariciazmajeva18b_590_393_100-300x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412" y="1524003"/>
            <a:ext cx="2667000" cy="180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ruma.rs/portal2/jupgrade/images/stories/igralistapetsela/vsig_images/bbb_590_393_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8814" y="1524000"/>
            <a:ext cx="2541102" cy="1828800"/>
          </a:xfrm>
          <a:prstGeom prst="rect">
            <a:avLst/>
          </a:prstGeom>
          <a:noFill/>
        </p:spPr>
      </p:pic>
      <p:pic>
        <p:nvPicPr>
          <p:cNvPr id="9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Administrator\Desktop\512750-senzorske-cesme-21-r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399212" y="1524000"/>
            <a:ext cx="2438400" cy="1828800"/>
          </a:xfrm>
          <a:prstGeom prst="rect">
            <a:avLst/>
          </a:prstGeom>
          <a:noFill/>
        </p:spPr>
      </p:pic>
      <p:pic>
        <p:nvPicPr>
          <p:cNvPr id="10" name="Picture 2" descr="C:\Users\Administrator\Desktop\512750-senzorske-cesme-21-r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8986696" y="1524000"/>
            <a:ext cx="2822719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588824"/>
                </a:solidFill>
              </a:rPr>
              <a:t>Realizovani projekti u okviru PB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5612" y="1447800"/>
            <a:ext cx="11335607" cy="4724400"/>
          </a:xfrm>
        </p:spPr>
        <p:txBody>
          <a:bodyPr>
            <a:normAutofit fontScale="92500" lnSpcReduction="10000"/>
          </a:bodyPr>
          <a:lstStyle/>
          <a:p>
            <a:endParaRPr lang="sr-Latn-R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sr-Latn-R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sr-Latn-R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sr-Latn-R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sr-Latn-R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sr-Latn-R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sr-Latn-R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r-Latn-RS" sz="1800" dirty="0" smtClean="0"/>
              <a:t>Nova </a:t>
            </a:r>
            <a:r>
              <a:rPr lang="sr-Latn-RS" sz="1800" b="1" dirty="0" smtClean="0"/>
              <a:t>dečija igrališta </a:t>
            </a:r>
            <a:r>
              <a:rPr lang="sr-Latn-RS" sz="1800" dirty="0" smtClean="0"/>
              <a:t>Rumi u ulicama: Železnička,Kosovska i Lenjinova, naselje Detelina i Igralište i u malom parku</a:t>
            </a:r>
          </a:p>
          <a:p>
            <a:r>
              <a:rPr lang="sr-Latn-RS" sz="1800" b="1" dirty="0" smtClean="0"/>
              <a:t>Ormarići </a:t>
            </a:r>
            <a:r>
              <a:rPr lang="sr-Latn-RS" sz="1800" dirty="0" smtClean="0"/>
              <a:t>u svim školama na teritoriji Rumske opštine </a:t>
            </a:r>
          </a:p>
          <a:p>
            <a:r>
              <a:rPr lang="sr-Latn-RS" sz="1800" dirty="0" smtClean="0"/>
              <a:t>Uređenje dvorišta vrtića objekta “Centar” i opremanje istog </a:t>
            </a:r>
            <a:r>
              <a:rPr lang="sr-Latn-RS" sz="1800" b="1" dirty="0" smtClean="0"/>
              <a:t>mobilijarom</a:t>
            </a:r>
          </a:p>
          <a:p>
            <a:r>
              <a:rPr lang="sr-Latn-RS" sz="1800" b="1" dirty="0" smtClean="0"/>
              <a:t>Pametne table </a:t>
            </a:r>
            <a:r>
              <a:rPr lang="sr-Latn-RS" sz="1800" dirty="0" smtClean="0"/>
              <a:t>u školama (4 gradske i 11 seoskih </a:t>
            </a:r>
            <a:r>
              <a:rPr lang="en-US" sz="1800" dirty="0" smtClean="0"/>
              <a:t> </a:t>
            </a:r>
            <a:r>
              <a:rPr lang="sr-Latn-RS" sz="1800" dirty="0" smtClean="0"/>
              <a:t>osnovnih škola</a:t>
            </a:r>
            <a:r>
              <a:rPr lang="en-US" sz="1800" dirty="0" smtClean="0"/>
              <a:t>)</a:t>
            </a:r>
            <a:endParaRPr lang="sr-Latn-RS" sz="1800" dirty="0" smtClean="0"/>
          </a:p>
          <a:p>
            <a:r>
              <a:rPr lang="sr-Latn-RS" sz="1800" dirty="0" smtClean="0"/>
              <a:t>Izgradnja </a:t>
            </a:r>
            <a:r>
              <a:rPr lang="sr-Latn-RS" sz="1800" b="1" dirty="0" smtClean="0"/>
              <a:t>pešačko-biciklističke staze </a:t>
            </a:r>
            <a:r>
              <a:rPr lang="sr-Latn-RS" sz="1800" dirty="0" smtClean="0"/>
              <a:t>Donji Petrovci-Putinci</a:t>
            </a:r>
          </a:p>
          <a:p>
            <a:r>
              <a:rPr lang="sr-Latn-RS" sz="1800" b="1" dirty="0" smtClean="0"/>
              <a:t>Senzorske česme </a:t>
            </a:r>
            <a:r>
              <a:rPr lang="sr-Latn-RS" sz="1800" dirty="0" smtClean="0"/>
              <a:t>na šest lokacija u gradu</a:t>
            </a:r>
            <a:endParaRPr lang="en-US" sz="1800" dirty="0" smtClean="0"/>
          </a:p>
          <a:p>
            <a:r>
              <a:rPr lang="en-US" sz="1800" dirty="0" err="1" smtClean="0"/>
              <a:t>Prvo</a:t>
            </a:r>
            <a:r>
              <a:rPr lang="en-US" sz="1800" dirty="0" smtClean="0"/>
              <a:t> </a:t>
            </a:r>
            <a:r>
              <a:rPr lang="en-US" sz="1800" b="1" dirty="0" err="1" smtClean="0"/>
              <a:t>inklu</a:t>
            </a:r>
            <a:r>
              <a:rPr lang="sr-Latn-RS" sz="1800" b="1" dirty="0" smtClean="0"/>
              <a:t>z</a:t>
            </a:r>
            <a:r>
              <a:rPr lang="en-US" sz="1800" b="1" dirty="0" err="1" smtClean="0"/>
              <a:t>ivno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igrali</a:t>
            </a:r>
            <a:r>
              <a:rPr lang="sr-Latn-RS" sz="1800" b="1" dirty="0" smtClean="0"/>
              <a:t>šte </a:t>
            </a:r>
            <a:r>
              <a:rPr lang="sr-Latn-RS" sz="1800" dirty="0" smtClean="0"/>
              <a:t>kod</a:t>
            </a:r>
            <a:r>
              <a:rPr lang="sr-Latn-RS" sz="1800" b="1" dirty="0" smtClean="0"/>
              <a:t> </a:t>
            </a:r>
            <a:r>
              <a:rPr lang="sr-Latn-RS" sz="1800" dirty="0" smtClean="0"/>
              <a:t>objekta vrtića “Livade” za predškolsko vaspitanje i obrazovanje dece</a:t>
            </a:r>
          </a:p>
          <a:p>
            <a:r>
              <a:rPr lang="sr-Latn-RS" sz="1800" b="1" dirty="0" smtClean="0"/>
              <a:t>Mobilijari</a:t>
            </a:r>
            <a:r>
              <a:rPr lang="sr-Latn-RS" sz="1800" dirty="0" smtClean="0"/>
              <a:t> za decu u selima</a:t>
            </a:r>
            <a:r>
              <a:rPr lang="sr-Latn-RS" sz="1800" dirty="0" smtClean="0"/>
              <a:t>: Kraljevci, Dobrinci, Putinci, Žarkovci </a:t>
            </a:r>
            <a:r>
              <a:rPr lang="sr-Latn-RS" sz="1800" dirty="0" smtClean="0"/>
              <a:t>i </a:t>
            </a:r>
            <a:r>
              <a:rPr lang="sr-Latn-RS" sz="1800" dirty="0" smtClean="0"/>
              <a:t>Hrtkovci.</a:t>
            </a:r>
            <a:endParaRPr lang="en-US" sz="1800" dirty="0"/>
          </a:p>
        </p:txBody>
      </p:sp>
      <p:pic>
        <p:nvPicPr>
          <p:cNvPr id="7" name="Picture 6" descr="C:\Users\Administrator\Pictures\212043-vrtic-centar-21-h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8814" y="1447800"/>
            <a:ext cx="2514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Administrator\Pictures\212043-vrtic-centar-21-hh.jpg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3212" y="1447800"/>
            <a:ext cx="2743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Administrator\Desktop\512750-senzorske-cesme-21-r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294814" y="1447805"/>
            <a:ext cx="2583912" cy="1970393"/>
          </a:xfrm>
          <a:prstGeom prst="rect">
            <a:avLst/>
          </a:prstGeom>
          <a:noFill/>
        </p:spPr>
      </p:pic>
      <p:pic>
        <p:nvPicPr>
          <p:cNvPr id="13" name="Picture 2" descr="C:\Users\Administrator\Desktop\512750-senzorske-cesme-21-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1614" y="1447800"/>
            <a:ext cx="2590801" cy="198120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03212" y="457204"/>
            <a:ext cx="10210800" cy="584775"/>
          </a:xfr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r-Latn-RS" sz="32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Plan razvoja opštine Ruma 2021-2030. god</a:t>
            </a:r>
            <a:endParaRPr lang="en-US" sz="3200" dirty="0" smtClean="0">
              <a:solidFill>
                <a:srgbClr val="5888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half" idx="1"/>
          </p:nvPr>
        </p:nvSpPr>
        <p:spPr>
          <a:xfrm>
            <a:off x="227013" y="1524000"/>
            <a:ext cx="7391400" cy="5029200"/>
          </a:xfrm>
        </p:spPr>
        <p:txBody>
          <a:bodyPr>
            <a:normAutofit/>
          </a:bodyPr>
          <a:lstStyle/>
          <a:p>
            <a:pPr algn="just" eaLnBrk="1" hangingPunct="1">
              <a:buFont typeface="Arial" charset="0"/>
              <a:buNone/>
            </a:pPr>
            <a:r>
              <a:rPr lang="en-US" sz="1200" dirty="0" smtClean="0"/>
              <a:t>    </a:t>
            </a:r>
            <a:endParaRPr lang="sr-Latn-RS" sz="1200" dirty="0" smtClean="0"/>
          </a:p>
          <a:p>
            <a:pPr algn="just" eaLnBrk="1" hangingPunct="1">
              <a:buFont typeface="Arial" charset="0"/>
              <a:buNone/>
            </a:pPr>
            <a:r>
              <a:rPr lang="sr-Latn-RS" sz="1800" dirty="0" smtClean="0"/>
              <a:t>Odeljenje za lokalni ekonomski razvoj učestvuje u izradi strategija i</a:t>
            </a:r>
            <a:r>
              <a:rPr lang="en-US" sz="1800" dirty="0" smtClean="0"/>
              <a:t> </a:t>
            </a:r>
            <a:r>
              <a:rPr lang="sr-Latn-RS" sz="1800" dirty="0" smtClean="0"/>
              <a:t>akcionih planova, kao i u praćenju i implementaciji istih.</a:t>
            </a:r>
          </a:p>
          <a:p>
            <a:pPr algn="just" eaLnBrk="1" hangingPunct="1">
              <a:buFont typeface="Arial" charset="0"/>
              <a:buNone/>
            </a:pPr>
            <a:endParaRPr lang="sr-Latn-RS" sz="1200" b="1" dirty="0" smtClean="0">
              <a:latin typeface="Cambria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sr-Latn-RS" sz="1600" b="1" dirty="0" smtClean="0">
                <a:latin typeface="Cambria" pitchFamily="18" charset="0"/>
              </a:rPr>
              <a:t>Planom razvoja opštine Ruma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sr-Latn-RS" sz="1600" b="1" dirty="0" smtClean="0">
                <a:latin typeface="Cambria" pitchFamily="18" charset="0"/>
              </a:rPr>
              <a:t>2021-2030. </a:t>
            </a:r>
            <a:r>
              <a:rPr lang="en-US" sz="1600" b="1" dirty="0" err="1" smtClean="0">
                <a:latin typeface="Cambria" pitchFamily="18" charset="0"/>
              </a:rPr>
              <a:t>godine</a:t>
            </a:r>
            <a:r>
              <a:rPr lang="sr-Latn-R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utvrđeni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su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sledeći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strateški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ciljevi</a:t>
            </a:r>
            <a:r>
              <a:rPr lang="en-US" sz="1600" b="1" dirty="0" smtClean="0">
                <a:latin typeface="Cambria" pitchFamily="18" charset="0"/>
              </a:rPr>
              <a:t>:</a:t>
            </a:r>
            <a:endParaRPr lang="en-US" sz="1600" dirty="0" smtClean="0">
              <a:latin typeface="Cambria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sr-Latn-RS" sz="1400" dirty="0" smtClean="0">
                <a:solidFill>
                  <a:schemeClr val="tx1"/>
                </a:solidFill>
                <a:latin typeface="Cambria" pitchFamily="18" charset="0"/>
              </a:rPr>
              <a:t>Pr</a:t>
            </a:r>
            <a:r>
              <a:rPr lang="en-US" sz="1400" dirty="0" err="1" smtClean="0">
                <a:solidFill>
                  <a:schemeClr val="tx1"/>
                </a:solidFill>
                <a:latin typeface="Cambria" pitchFamily="18" charset="0"/>
              </a:rPr>
              <a:t>i</a:t>
            </a:r>
            <a:r>
              <a:rPr lang="sr-Latn-RS" sz="1400" dirty="0" smtClean="0">
                <a:solidFill>
                  <a:schemeClr val="tx1"/>
                </a:solidFill>
                <a:latin typeface="Cambria" pitchFamily="18" charset="0"/>
              </a:rPr>
              <a:t>vredni</a:t>
            </a:r>
            <a:r>
              <a:rPr lang="en-US" sz="14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Cambria" pitchFamily="18" charset="0"/>
              </a:rPr>
              <a:t>razvoj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sr-Latn-RS" sz="1400" dirty="0" smtClean="0">
                <a:solidFill>
                  <a:schemeClr val="tx1"/>
                </a:solidFill>
                <a:latin typeface="Cambria" pitchFamily="18" charset="0"/>
              </a:rPr>
              <a:t>Društveni uslovi i perspektive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sr-Latn-RS" sz="1400" dirty="0" smtClean="0">
                <a:solidFill>
                  <a:schemeClr val="tx1"/>
                </a:solidFill>
                <a:latin typeface="Cambria" pitchFamily="18" charset="0"/>
              </a:rPr>
              <a:t>Životna sredina i očuvanje resursa</a:t>
            </a:r>
            <a:endParaRPr lang="en-US" sz="1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dirty="0" smtClean="0">
                <a:latin typeface="Cambria" pitchFamily="18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sr-Latn-RS" sz="1800" dirty="0" smtClean="0"/>
              <a:t>Plan razvoja opštine Ruma  predstavlja osnovu za donošenje svih</a:t>
            </a:r>
            <a:endParaRPr lang="en-US" sz="1800" dirty="0" smtClean="0"/>
          </a:p>
          <a:p>
            <a:pPr algn="just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sr-Latn-RS" sz="1800" dirty="0" smtClean="0"/>
              <a:t>planskih dokumenata, a pored toga </a:t>
            </a:r>
            <a:r>
              <a:rPr lang="en-US" sz="1800" dirty="0" err="1" smtClean="0"/>
              <a:t>defini</a:t>
            </a:r>
            <a:r>
              <a:rPr lang="sr-Latn-RS" sz="1800" dirty="0" smtClean="0"/>
              <a:t>še i pravce razvoja lokalne</a:t>
            </a:r>
          </a:p>
          <a:p>
            <a:pPr algn="just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sr-Latn-RS" sz="1800" dirty="0" smtClean="0"/>
              <a:t>samouprave  kontinuirano unapređujući uslove za život i rad</a:t>
            </a:r>
            <a:endParaRPr lang="en-US" sz="1800" dirty="0" smtClean="0"/>
          </a:p>
          <a:p>
            <a:pPr algn="just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sr-Latn-RS" sz="1800" dirty="0" smtClean="0"/>
              <a:t>svakog stanovnika naše opštine.</a:t>
            </a:r>
            <a:endParaRPr lang="en-US" dirty="0" smtClean="0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770812" y="1676400"/>
            <a:ext cx="2895600" cy="1600200"/>
          </a:xfrm>
          <a:prstGeom prst="triangle">
            <a:avLst>
              <a:gd name="adj" fmla="val 49450"/>
            </a:avLst>
          </a:prstGeom>
          <a:solidFill>
            <a:srgbClr val="588824"/>
          </a:solidFill>
          <a:ln w="38100">
            <a:solidFill>
              <a:srgbClr val="588824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sr-Latn-RS" sz="1200" b="1" dirty="0" smtClean="0">
                <a:latin typeface="Calibri" pitchFamily="34" charset="0"/>
              </a:rPr>
              <a:t>PLAN RAZVOJA OPŠTINE RUMA 2021-2030. GOD.</a:t>
            </a:r>
            <a:endParaRPr lang="en-US" sz="1200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847014" y="3505200"/>
            <a:ext cx="609600" cy="2382838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88824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lvl="1" fontAlgn="auto">
              <a:spcAft>
                <a:spcPts val="0"/>
              </a:spcAft>
              <a:defRPr/>
            </a:pPr>
            <a:r>
              <a:rPr lang="sr-Latn-RS" sz="1600" b="1" dirty="0" smtClean="0">
                <a:latin typeface="Cambria" pitchFamily="18" charset="0"/>
              </a:rPr>
              <a:t>Privrednii </a:t>
            </a:r>
            <a:r>
              <a:rPr lang="sr-Latn-RS" sz="1600" b="1" dirty="0">
                <a:latin typeface="Cambria" pitchFamily="18" charset="0"/>
              </a:rPr>
              <a:t>razvoj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0056814" y="3505200"/>
            <a:ext cx="609600" cy="2382838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88824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1600" b="1" dirty="0" smtClean="0">
                <a:latin typeface="Cambria" pitchFamily="18" charset="0"/>
              </a:rPr>
              <a:t>Životna sredina i očuvanje resursa</a:t>
            </a:r>
            <a:endParaRPr lang="sr-Latn-RS" sz="1600" b="1" dirty="0">
              <a:latin typeface="Cambria" pitchFamily="18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8990012" y="3505200"/>
            <a:ext cx="609600" cy="2382838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88824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lvl="1" fontAlgn="auto">
              <a:spcAft>
                <a:spcPts val="0"/>
              </a:spcAft>
              <a:defRPr/>
            </a:pPr>
            <a:r>
              <a:rPr lang="sr-Latn-RS" sz="1600" b="1" dirty="0" smtClean="0">
                <a:latin typeface="Cambria" pitchFamily="18" charset="0"/>
              </a:rPr>
              <a:t> Društveni uslovi i perspektive</a:t>
            </a:r>
            <a:endParaRPr lang="sr-Latn-RS" sz="1600" b="1" dirty="0">
              <a:latin typeface="Cambria" pitchFamily="18" charset="0"/>
            </a:endParaRPr>
          </a:p>
        </p:txBody>
      </p:sp>
      <p:pic>
        <p:nvPicPr>
          <p:cNvPr id="16393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 smtClean="0">
                <a:solidFill>
                  <a:srgbClr val="588824"/>
                </a:solidFill>
              </a:rPr>
              <a:t>Izrada strategija i lokalnih akcionih planova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sr-Latn-RS" dirty="0" smtClean="0"/>
          </a:p>
          <a:p>
            <a:pPr>
              <a:buNone/>
            </a:pPr>
            <a:endParaRPr lang="sr-Latn-RS" dirty="0" smtClean="0"/>
          </a:p>
          <a:p>
            <a:pPr>
              <a:buNone/>
            </a:pPr>
            <a:endParaRPr lang="sr-Latn-RS" dirty="0" smtClean="0"/>
          </a:p>
          <a:p>
            <a:pPr>
              <a:buNone/>
            </a:pPr>
            <a:endParaRPr lang="sr-Latn-RS" dirty="0" smtClean="0"/>
          </a:p>
          <a:p>
            <a:pPr>
              <a:buNone/>
            </a:pPr>
            <a:endParaRPr lang="sr-Latn-RS" sz="1900" dirty="0" smtClean="0"/>
          </a:p>
          <a:p>
            <a:pPr>
              <a:buNone/>
            </a:pPr>
            <a:endParaRPr lang="sr-Latn-RS" sz="1900" dirty="0" smtClean="0"/>
          </a:p>
          <a:p>
            <a:pPr algn="just">
              <a:buNone/>
            </a:pPr>
            <a:r>
              <a:rPr lang="sr-Latn-RS" sz="1600" dirty="0" smtClean="0"/>
              <a:t>     </a:t>
            </a:r>
          </a:p>
          <a:p>
            <a:pPr algn="just">
              <a:buNone/>
            </a:pPr>
            <a:r>
              <a:rPr lang="sr-Latn-RS" sz="1600" dirty="0" smtClean="0"/>
              <a:t>     Osim toga, opština Ruma usvojila je Lokalni akcioni plan upravljanja otpadom opštine Ruma 2010-2019. god, Lokalni akcioni plan za rešavanje pitanja izbeglih, interno raseljenih lica i povratnika po sporazumu o readmisiji u opštini Ruma od 2014-2018, Lokalni akcioni plan za mlade opštine Ruma 2014-2019. god, Lokalni akcioni plan za unapređenje položaja Roma u opštini Ruma 2015-2020. god, Izmene i dopune akcionog plana za unapređenje položaja Roma u opštini Ruma za period 2017-2020. god</a:t>
            </a:r>
            <a:r>
              <a:rPr lang="en-US" sz="1600" dirty="0" smtClean="0"/>
              <a:t>., </a:t>
            </a:r>
            <a:r>
              <a:rPr lang="en-US" sz="1600" dirty="0" err="1" smtClean="0"/>
              <a:t>Lok</a:t>
            </a:r>
            <a:r>
              <a:rPr lang="sr-Latn-RS" sz="1600" dirty="0" smtClean="0"/>
              <a:t>a</a:t>
            </a:r>
            <a:r>
              <a:rPr lang="en-US" sz="1600" dirty="0" err="1" smtClean="0"/>
              <a:t>lni</a:t>
            </a:r>
            <a:r>
              <a:rPr lang="en-US" sz="1600" dirty="0" smtClean="0"/>
              <a:t> </a:t>
            </a:r>
            <a:r>
              <a:rPr lang="en-US" sz="1600" dirty="0" err="1" smtClean="0"/>
              <a:t>akcioni</a:t>
            </a:r>
            <a:r>
              <a:rPr lang="en-US" sz="1600" dirty="0" smtClean="0"/>
              <a:t> plan </a:t>
            </a:r>
            <a:r>
              <a:rPr lang="en-US" sz="1600" dirty="0" err="1" smtClean="0"/>
              <a:t>za</a:t>
            </a:r>
            <a:r>
              <a:rPr lang="sr-Latn-RS" sz="1600" dirty="0" smtClean="0"/>
              <a:t> socijalno uključivanje Roma i Romkinja u Opštini Ruma</a:t>
            </a:r>
            <a:r>
              <a:rPr lang="en-US" sz="1600" dirty="0" smtClean="0"/>
              <a:t> </a:t>
            </a:r>
            <a:r>
              <a:rPr lang="sr-Latn-RS" sz="1600" dirty="0" smtClean="0"/>
              <a:t>za period 2021-2022.god.</a:t>
            </a:r>
          </a:p>
          <a:p>
            <a:pPr algn="just">
              <a:buNone/>
            </a:pPr>
            <a:endParaRPr lang="sr-Latn-RS" sz="1900" dirty="0" smtClean="0"/>
          </a:p>
          <a:p>
            <a:pPr>
              <a:buNone/>
            </a:pPr>
            <a:endParaRPr lang="sr-Latn-R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2011" y="1828803"/>
            <a:ext cx="7010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u="sng" dirty="0" smtClean="0">
                <a:latin typeface="Cambria" pitchFamily="18" charset="0"/>
              </a:rPr>
              <a:t>Pored pomenute strategije, u opštini Ruma postoje: </a:t>
            </a:r>
          </a:p>
          <a:p>
            <a:pPr algn="ctr"/>
            <a:endParaRPr lang="sr-Latn-RS" u="sng" dirty="0" smtClean="0">
              <a:latin typeface="Cambria" pitchFamily="18" charset="0"/>
            </a:endParaRPr>
          </a:p>
          <a:p>
            <a:pPr algn="ctr"/>
            <a:r>
              <a:rPr lang="sr-Latn-RS" dirty="0" smtClean="0">
                <a:latin typeface="Cambria" pitchFamily="18" charset="0"/>
              </a:rPr>
              <a:t>- Strategija ruralnog razvoja opštine Ruma 2017-2021. god.</a:t>
            </a:r>
          </a:p>
          <a:p>
            <a:pPr algn="ctr"/>
            <a:r>
              <a:rPr lang="sr-Latn-RS" dirty="0" smtClean="0">
                <a:latin typeface="Cambria" pitchFamily="18" charset="0"/>
              </a:rPr>
              <a:t>- Strategija socijalne politike opštine Ruma 2017-2022. god.</a:t>
            </a:r>
          </a:p>
          <a:p>
            <a:pPr algn="ctr"/>
            <a:r>
              <a:rPr lang="sr-Latn-RS" dirty="0" smtClean="0">
                <a:latin typeface="Cambria" pitchFamily="18" charset="0"/>
              </a:rPr>
              <a:t>- Plan kapitalnih investicija opštine Ruma  za period 2018-2022. god.</a:t>
            </a:r>
          </a:p>
          <a:p>
            <a:pPr algn="ctr"/>
            <a:r>
              <a:rPr lang="sr-Latn-RS" dirty="0" smtClean="0">
                <a:latin typeface="Cambria" pitchFamily="18" charset="0"/>
              </a:rPr>
              <a:t>- Srednjoročni program uređivanja građevinskog zemljišta za period 2016-2021. godine</a:t>
            </a:r>
          </a:p>
          <a:p>
            <a:endParaRPr lang="en-US" dirty="0" smtClean="0">
              <a:latin typeface="Cambria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211" y="1981204"/>
            <a:ext cx="2146364" cy="2016811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4812" y="1828800"/>
            <a:ext cx="2016224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rgbClr val="588824"/>
                </a:solidFill>
              </a:rPr>
              <a:t>Vođenje baza podataka</a:t>
            </a:r>
            <a:endParaRPr lang="en-US" dirty="0">
              <a:solidFill>
                <a:srgbClr val="5888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sr-Latn-RS" dirty="0" smtClean="0"/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Baza preduzetnika i privrednih subjekata</a:t>
            </a:r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Baza domaćih investitora</a:t>
            </a:r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Baza stranih investitora</a:t>
            </a:r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Baza investicionih lokacija (grinfild i braunfild lokacije)</a:t>
            </a:r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Katastar </a:t>
            </a:r>
            <a:r>
              <a:rPr lang="sr-Latn-RS" dirty="0" smtClean="0"/>
              <a:t>projekata</a:t>
            </a:r>
            <a:endParaRPr lang="en-US" dirty="0"/>
          </a:p>
        </p:txBody>
      </p:sp>
      <p:pic>
        <p:nvPicPr>
          <p:cNvPr id="4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Čuvar mesta za sadržaj 2"/>
          <p:cNvSpPr>
            <a:spLocks noGrp="1"/>
          </p:cNvSpPr>
          <p:nvPr>
            <p:ph sz="quarter" idx="1"/>
          </p:nvPr>
        </p:nvSpPr>
        <p:spPr>
          <a:xfrm>
            <a:off x="303215" y="914400"/>
            <a:ext cx="10439399" cy="57150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		</a:t>
            </a:r>
          </a:p>
          <a:p>
            <a:pPr algn="just" eaLnBrk="1" hangingPunct="1">
              <a:buFont typeface="Arial" charset="0"/>
              <a:buNone/>
            </a:pPr>
            <a:r>
              <a:rPr lang="en-US" sz="1800" dirty="0" smtClean="0">
                <a:latin typeface="Cambria" pitchFamily="18" charset="0"/>
              </a:rPr>
              <a:t>     </a:t>
            </a:r>
            <a:endParaRPr lang="en-US" sz="1800" b="1" dirty="0" smtClean="0">
              <a:latin typeface="Cambria" pitchFamily="18" charset="0"/>
            </a:endParaRPr>
          </a:p>
          <a:p>
            <a:pPr algn="just">
              <a:buNone/>
            </a:pPr>
            <a:r>
              <a:rPr lang="en-US" sz="1800" b="1" dirty="0" smtClean="0">
                <a:latin typeface="Cambria" pitchFamily="18" charset="0"/>
              </a:rPr>
              <a:t>	</a:t>
            </a:r>
            <a:r>
              <a:rPr lang="en-US" sz="1600" b="1" dirty="0" err="1" smtClean="0">
                <a:latin typeface="Cambria" pitchFamily="18" charset="0"/>
              </a:rPr>
              <a:t>Certifikat</a:t>
            </a:r>
            <a:r>
              <a:rPr lang="en-US" sz="1600" dirty="0" smtClean="0">
                <a:latin typeface="Cambria" pitchFamily="18" charset="0"/>
              </a:rPr>
              <a:t> je </a:t>
            </a:r>
            <a:r>
              <a:rPr lang="en-US" sz="1600" dirty="0" err="1" smtClean="0">
                <a:latin typeface="Cambria" pitchFamily="18" charset="0"/>
              </a:rPr>
              <a:t>dokaz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da</a:t>
            </a:r>
            <a:r>
              <a:rPr lang="en-US" sz="1600" dirty="0" smtClean="0">
                <a:latin typeface="Cambria" pitchFamily="18" charset="0"/>
              </a:rPr>
              <a:t> je </a:t>
            </a:r>
            <a:r>
              <a:rPr lang="en-US" sz="1600" b="1" dirty="0" err="1" smtClean="0">
                <a:latin typeface="Cambria" pitchFamily="18" charset="0"/>
              </a:rPr>
              <a:t>opština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Ruma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uspešna</a:t>
            </a:r>
            <a:r>
              <a:rPr lang="en-US" sz="1600" dirty="0" smtClean="0">
                <a:latin typeface="Cambria" pitchFamily="18" charset="0"/>
              </a:rPr>
              <a:t> u </a:t>
            </a:r>
            <a:r>
              <a:rPr lang="en-US" sz="1600" dirty="0" err="1" smtClean="0">
                <a:latin typeface="Cambria" pitchFamily="18" charset="0"/>
              </a:rPr>
              <a:t>svom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radu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omogućava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bržu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i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kvalitetniju</a:t>
            </a:r>
            <a:r>
              <a:rPr lang="en-US" sz="1600" b="1" dirty="0" smtClean="0">
                <a:latin typeface="Cambria" pitchFamily="18" charset="0"/>
              </a:rPr>
              <a:t>  </a:t>
            </a:r>
            <a:r>
              <a:rPr lang="en-US" sz="1600" b="1" dirty="0" err="1" smtClean="0">
                <a:latin typeface="Cambria" pitchFamily="18" charset="0"/>
              </a:rPr>
              <a:t>saradnju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sa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investitorima</a:t>
            </a:r>
            <a:r>
              <a:rPr lang="en-US" sz="1600" dirty="0" smtClean="0">
                <a:latin typeface="Cambria" pitchFamily="18" charset="0"/>
              </a:rPr>
              <a:t>, </a:t>
            </a:r>
            <a:r>
              <a:rPr lang="en-US" sz="1600" dirty="0" err="1" smtClean="0">
                <a:latin typeface="Cambria" pitchFamily="18" charset="0"/>
              </a:rPr>
              <a:t>kao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transparentno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donošenje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odluka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novih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razvojnih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planova</a:t>
            </a:r>
            <a:r>
              <a:rPr lang="sr-Latn-RS" sz="1600" dirty="0" smtClean="0">
                <a:latin typeface="Cambria" pitchFamily="18" charset="0"/>
              </a:rPr>
              <a:t>, kao i posvećenost u stvaranju uslova za dinamičan razvoj opštine.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Opština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b="1" dirty="0" err="1" smtClean="0">
                <a:latin typeface="Cambria" pitchFamily="18" charset="0"/>
              </a:rPr>
              <a:t>Ruma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en-US" sz="1600" dirty="0" smtClean="0">
                <a:latin typeface="Cambria" pitchFamily="18" charset="0"/>
              </a:rPr>
              <a:t>je do </a:t>
            </a:r>
            <a:r>
              <a:rPr lang="en-US" sz="1600" dirty="0" err="1" smtClean="0">
                <a:latin typeface="Cambria" pitchFamily="18" charset="0"/>
              </a:rPr>
              <a:t>sada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sr-Latn-RS" sz="1600" dirty="0" smtClean="0">
                <a:latin typeface="Cambria" pitchFamily="18" charset="0"/>
              </a:rPr>
              <a:t>4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puta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prošla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kroz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proces</a:t>
            </a:r>
            <a:r>
              <a:rPr lang="en-US" sz="1600" dirty="0" smtClean="0">
                <a:latin typeface="Cambria" pitchFamily="18" charset="0"/>
              </a:rPr>
              <a:t>  </a:t>
            </a:r>
            <a:r>
              <a:rPr lang="en-US" sz="1600" dirty="0" err="1" smtClean="0">
                <a:latin typeface="Cambria" pitchFamily="18" charset="0"/>
              </a:rPr>
              <a:t>certifikacije</a:t>
            </a:r>
            <a:r>
              <a:rPr lang="sr-Latn-RS" sz="1600" dirty="0" smtClean="0">
                <a:latin typeface="Cambria" pitchFamily="18" charset="0"/>
              </a:rPr>
              <a:t> (prvi put 2011. god.)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kao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rezultat</a:t>
            </a:r>
            <a:r>
              <a:rPr lang="en-US" sz="1600" dirty="0" smtClean="0">
                <a:latin typeface="Cambria" pitchFamily="18" charset="0"/>
              </a:rPr>
              <a:t> toga </a:t>
            </a:r>
            <a:r>
              <a:rPr lang="en-US" sz="1600" dirty="0" err="1" smtClean="0">
                <a:latin typeface="Cambria" pitchFamily="18" charset="0"/>
              </a:rPr>
              <a:t>doživela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određenu</a:t>
            </a:r>
            <a:r>
              <a:rPr lang="en-US" sz="1600" dirty="0" smtClean="0">
                <a:latin typeface="Cambria" pitchFamily="18" charset="0"/>
              </a:rPr>
              <a:t>  </a:t>
            </a:r>
            <a:r>
              <a:rPr lang="en-US" sz="1600" dirty="0" err="1" smtClean="0">
                <a:latin typeface="Cambria" pitchFamily="18" charset="0"/>
              </a:rPr>
              <a:t>ekspanziju</a:t>
            </a:r>
            <a:r>
              <a:rPr lang="en-US" sz="1600" dirty="0" smtClean="0">
                <a:latin typeface="Cambria" pitchFamily="18" charset="0"/>
              </a:rPr>
              <a:t> u </a:t>
            </a:r>
            <a:r>
              <a:rPr lang="en-US" sz="1600" dirty="0" err="1" smtClean="0">
                <a:latin typeface="Cambria" pitchFamily="18" charset="0"/>
              </a:rPr>
              <a:t>smislu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novih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realizovanih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investicija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kao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povećanja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broja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upita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interesovanja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za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ulaganje</a:t>
            </a:r>
            <a:r>
              <a:rPr lang="en-US" sz="1600" dirty="0" smtClean="0">
                <a:latin typeface="Cambria" pitchFamily="18" charset="0"/>
              </a:rPr>
              <a:t> u </a:t>
            </a:r>
            <a:r>
              <a:rPr lang="en-US" sz="1600" dirty="0" err="1" smtClean="0">
                <a:latin typeface="Cambria" pitchFamily="18" charset="0"/>
              </a:rPr>
              <a:t>našu</a:t>
            </a:r>
            <a:r>
              <a:rPr lang="en-US" sz="1600" dirty="0" smtClean="0">
                <a:latin typeface="Cambria" pitchFamily="18" charset="0"/>
              </a:rPr>
              <a:t> </a:t>
            </a:r>
            <a:r>
              <a:rPr lang="en-US" sz="1600" dirty="0" err="1" smtClean="0">
                <a:latin typeface="Cambria" pitchFamily="18" charset="0"/>
              </a:rPr>
              <a:t>opštinu</a:t>
            </a:r>
            <a:r>
              <a:rPr lang="en-US" sz="1600" dirty="0" smtClean="0">
                <a:latin typeface="Cambria" pitchFamily="18" charset="0"/>
              </a:rPr>
              <a:t>.</a:t>
            </a:r>
            <a:r>
              <a:rPr lang="en-US" sz="1600" dirty="0" smtClean="0"/>
              <a:t> (Business Friendly Certification South East Europe).</a:t>
            </a:r>
            <a:r>
              <a:rPr lang="sr-Latn-RS" sz="1600" dirty="0" smtClean="0">
                <a:latin typeface="Cambria" pitchFamily="18" charset="0"/>
              </a:rPr>
              <a:t> Opština Ruma je nakon Verifikacione provere 2021. godine ostvarila </a:t>
            </a:r>
            <a:r>
              <a:rPr lang="vi-VN" sz="1600" dirty="0" smtClean="0">
                <a:latin typeface="Cambria" pitchFamily="18" charset="0"/>
              </a:rPr>
              <a:t>91.00%</a:t>
            </a:r>
            <a:r>
              <a:rPr lang="sr-Latn-RS" sz="1600" dirty="0" smtClean="0">
                <a:latin typeface="Cambria" pitchFamily="18" charset="0"/>
              </a:rPr>
              <a:t> </a:t>
            </a:r>
            <a:r>
              <a:rPr lang="vi-VN" sz="1600" dirty="0" smtClean="0">
                <a:latin typeface="Cambria" pitchFamily="18" charset="0"/>
              </a:rPr>
              <a:t> </a:t>
            </a:r>
            <a:r>
              <a:rPr lang="sr-Latn-RS" sz="1600" dirty="0" smtClean="0">
                <a:latin typeface="Cambria" pitchFamily="18" charset="0"/>
              </a:rPr>
              <a:t>i time opravdala i </a:t>
            </a:r>
            <a:r>
              <a:rPr lang="vi-VN" sz="1600" b="1" dirty="0" smtClean="0">
                <a:latin typeface="Cambria" pitchFamily="18" charset="0"/>
              </a:rPr>
              <a:t>ispunila uslove za sticanje regionalnog BFC SEE</a:t>
            </a:r>
            <a:r>
              <a:rPr lang="en-US" sz="1600" dirty="0" smtClean="0"/>
              <a:t> (Business Friendly Certification South East Europe)</a:t>
            </a:r>
            <a:r>
              <a:rPr lang="vi-VN" sz="1600" b="1" dirty="0" smtClean="0">
                <a:latin typeface="Cambria" pitchFamily="18" charset="0"/>
              </a:rPr>
              <a:t> certifikata</a:t>
            </a:r>
            <a:r>
              <a:rPr lang="vi-VN" sz="1600" dirty="0" smtClean="0">
                <a:latin typeface="Cambria" pitchFamily="18" charset="0"/>
              </a:rPr>
              <a:t> čime je još jednom potvrdila status lokalne samouprave sa povoljnim poslovnim okruženjem u </a:t>
            </a:r>
            <a:r>
              <a:rPr lang="en-US" sz="1600" dirty="0" smtClean="0">
                <a:latin typeface="Cambria" pitchFamily="18" charset="0"/>
              </a:rPr>
              <a:t>J</a:t>
            </a:r>
            <a:r>
              <a:rPr lang="vi-VN" sz="1600" dirty="0" smtClean="0">
                <a:latin typeface="Cambria" pitchFamily="18" charset="0"/>
              </a:rPr>
              <a:t>ugoistočnoj Evropi</a:t>
            </a:r>
            <a:r>
              <a:rPr lang="vi-VN" sz="1600" b="1" dirty="0" smtClean="0">
                <a:latin typeface="Cambria" pitchFamily="18" charset="0"/>
              </a:rPr>
              <a:t> </a:t>
            </a:r>
            <a:r>
              <a:rPr lang="vi-VN" sz="1600" dirty="0" smtClean="0">
                <a:latin typeface="Cambria" pitchFamily="18" charset="0"/>
              </a:rPr>
              <a:t>prema poslednjoj III ediciji međunarodnog BFC SEE standarda.</a:t>
            </a:r>
            <a:endParaRPr lang="en-US" sz="1600" dirty="0" smtClean="0">
              <a:latin typeface="Cambria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en-US" sz="1600" dirty="0" smtClean="0"/>
              <a:t>     </a:t>
            </a:r>
            <a:r>
              <a:rPr lang="sr-Latn-RS" sz="1600" dirty="0" smtClean="0"/>
              <a:t> </a:t>
            </a:r>
            <a:endParaRPr lang="en-US" sz="1600" dirty="0" smtClean="0"/>
          </a:p>
          <a:p>
            <a:pPr algn="just" eaLnBrk="1" hangingPunct="1">
              <a:buFont typeface="Arial" charset="0"/>
              <a:buNone/>
            </a:pPr>
            <a:r>
              <a:rPr lang="en-US" sz="1600" dirty="0" smtClean="0"/>
              <a:t>     </a:t>
            </a:r>
            <a:r>
              <a:rPr lang="en-US" sz="1600" dirty="0" err="1" smtClean="0"/>
              <a:t>Ovo</a:t>
            </a:r>
            <a:r>
              <a:rPr lang="en-US" sz="1600" dirty="0" smtClean="0"/>
              <a:t> je </a:t>
            </a:r>
            <a:r>
              <a:rPr lang="en-US" sz="1600" dirty="0" err="1" smtClean="0"/>
              <a:t>samo</a:t>
            </a:r>
            <a:r>
              <a:rPr lang="en-US" sz="1600" dirty="0" smtClean="0"/>
              <a:t> </a:t>
            </a:r>
            <a:r>
              <a:rPr lang="en-US" sz="1600" dirty="0" err="1" smtClean="0"/>
              <a:t>jedno</a:t>
            </a:r>
            <a:r>
              <a:rPr lang="en-US" sz="1600" dirty="0" smtClean="0"/>
              <a:t> u </a:t>
            </a:r>
            <a:r>
              <a:rPr lang="en-US" sz="1600" dirty="0" err="1" smtClean="0"/>
              <a:t>nizu</a:t>
            </a:r>
            <a:r>
              <a:rPr lang="en-US" sz="1600" dirty="0" smtClean="0"/>
              <a:t> </a:t>
            </a:r>
            <a:r>
              <a:rPr lang="en-US" sz="1600" dirty="0" err="1" smtClean="0"/>
              <a:t>priznanja</a:t>
            </a:r>
            <a:r>
              <a:rPr lang="en-US" sz="1600" dirty="0" smtClean="0"/>
              <a:t> </a:t>
            </a:r>
            <a:r>
              <a:rPr lang="en-US" sz="1600" dirty="0" err="1" smtClean="0"/>
              <a:t>za</a:t>
            </a:r>
            <a:r>
              <a:rPr lang="en-US" sz="1600" dirty="0" smtClean="0"/>
              <a:t> </a:t>
            </a:r>
            <a:r>
              <a:rPr lang="en-US" sz="1600" dirty="0" err="1" smtClean="0"/>
              <a:t>Opštinu</a:t>
            </a:r>
            <a:r>
              <a:rPr lang="en-US" sz="1600" dirty="0" smtClean="0"/>
              <a:t> </a:t>
            </a:r>
            <a:r>
              <a:rPr lang="en-US" sz="1600" dirty="0" err="1" smtClean="0"/>
              <a:t>Ruma</a:t>
            </a:r>
            <a:r>
              <a:rPr lang="en-US" sz="1600" dirty="0" smtClean="0"/>
              <a:t>, </a:t>
            </a:r>
            <a:r>
              <a:rPr lang="en-US" sz="1600" dirty="0" err="1" smtClean="0"/>
              <a:t>jer</a:t>
            </a:r>
            <a:r>
              <a:rPr lang="en-US" sz="1600" dirty="0" smtClean="0"/>
              <a:t> je </a:t>
            </a:r>
            <a:r>
              <a:rPr lang="en-US" sz="1600" dirty="0" err="1" smtClean="0"/>
              <a:t>naša</a:t>
            </a:r>
            <a:r>
              <a:rPr lang="en-US" sz="1600" dirty="0" smtClean="0"/>
              <a:t> </a:t>
            </a:r>
            <a:r>
              <a:rPr lang="en-US" sz="1600" dirty="0" err="1" smtClean="0"/>
              <a:t>opština</a:t>
            </a:r>
            <a:r>
              <a:rPr lang="en-US" sz="1600" dirty="0" smtClean="0"/>
              <a:t> </a:t>
            </a:r>
            <a:r>
              <a:rPr lang="en-US" sz="1600" dirty="0" err="1" smtClean="0"/>
              <a:t>od</a:t>
            </a:r>
            <a:r>
              <a:rPr lang="en-US" sz="1600" dirty="0" smtClean="0"/>
              <a:t> </a:t>
            </a:r>
            <a:r>
              <a:rPr lang="en-US" sz="1600" dirty="0" err="1" smtClean="0"/>
              <a:t>strane</a:t>
            </a:r>
            <a:r>
              <a:rPr lang="en-US" sz="1600" dirty="0" smtClean="0"/>
              <a:t> </a:t>
            </a:r>
            <a:r>
              <a:rPr lang="en-US" sz="1600" dirty="0" err="1" smtClean="0"/>
              <a:t>pokrajinske</a:t>
            </a:r>
            <a:r>
              <a:rPr lang="en-US" sz="1600" dirty="0" smtClean="0"/>
              <a:t> </a:t>
            </a:r>
            <a:r>
              <a:rPr lang="en-US" sz="1600" dirty="0" err="1" smtClean="0"/>
              <a:t>Vlade</a:t>
            </a:r>
            <a:r>
              <a:rPr lang="en-US" sz="1600" dirty="0" smtClean="0"/>
              <a:t>, </a:t>
            </a:r>
            <a:r>
              <a:rPr lang="en-US" sz="1600" dirty="0" err="1" smtClean="0"/>
              <a:t>uz</a:t>
            </a:r>
            <a:r>
              <a:rPr lang="en-US" sz="1600" dirty="0" smtClean="0"/>
              <a:t> Novi Sad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Sombor</a:t>
            </a:r>
            <a:r>
              <a:rPr lang="en-US" sz="1600" dirty="0" smtClean="0"/>
              <a:t>, </a:t>
            </a:r>
            <a:r>
              <a:rPr lang="en-US" sz="1600" dirty="0" err="1" smtClean="0"/>
              <a:t>proglašena</a:t>
            </a:r>
            <a:r>
              <a:rPr lang="en-US" sz="1600" dirty="0" smtClean="0"/>
              <a:t> </a:t>
            </a:r>
            <a:r>
              <a:rPr lang="en-US" sz="1600" dirty="0" err="1" smtClean="0"/>
              <a:t>za</a:t>
            </a:r>
            <a:r>
              <a:rPr lang="en-US" sz="1600" dirty="0" smtClean="0"/>
              <a:t> </a:t>
            </a:r>
            <a:r>
              <a:rPr lang="en-US" sz="1600" dirty="0" err="1" smtClean="0"/>
              <a:t>lidera</a:t>
            </a:r>
            <a:r>
              <a:rPr lang="en-US" sz="1600" dirty="0" smtClean="0"/>
              <a:t> </a:t>
            </a:r>
            <a:r>
              <a:rPr lang="en-US" sz="1600" dirty="0" err="1" smtClean="0"/>
              <a:t>investicija</a:t>
            </a:r>
            <a:r>
              <a:rPr lang="en-US" sz="1600" dirty="0" smtClean="0"/>
              <a:t> u </a:t>
            </a:r>
            <a:r>
              <a:rPr lang="en-US" sz="1600" dirty="0" err="1" smtClean="0"/>
              <a:t>Vojvodini</a:t>
            </a:r>
            <a:r>
              <a:rPr lang="en-US" sz="1600" dirty="0" smtClean="0"/>
              <a:t>.</a:t>
            </a:r>
          </a:p>
          <a:p>
            <a:pPr eaLnBrk="1" hangingPunct="1">
              <a:buFont typeface="Arial" charset="0"/>
              <a:buNone/>
            </a:pPr>
            <a:endParaRPr lang="en-US" sz="1800" dirty="0" smtClean="0">
              <a:latin typeface="Cambria" pitchFamily="18" charset="0"/>
            </a:endParaRPr>
          </a:p>
          <a:p>
            <a:pPr eaLnBrk="1" hangingPunct="1">
              <a:buFont typeface="Arial" charset="0"/>
              <a:buNone/>
            </a:pPr>
            <a:endParaRPr lang="sr-Latn-CS" dirty="0" smtClean="0"/>
          </a:p>
        </p:txBody>
      </p:sp>
      <p:pic>
        <p:nvPicPr>
          <p:cNvPr id="19460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1813" y="4953000"/>
            <a:ext cx="2971801" cy="1600200"/>
          </a:xfrm>
          <a:prstGeom prst="rect">
            <a:avLst/>
          </a:prstGeom>
          <a:ln>
            <a:solidFill>
              <a:srgbClr val="58882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65215" y="152404"/>
            <a:ext cx="9677401" cy="10779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sr-Latn-RS" sz="3200" b="1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Međunarodn</a:t>
            </a:r>
            <a:r>
              <a:rPr lang="en-US" sz="3200" b="1" dirty="0" err="1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</a:t>
            </a:r>
            <a:r>
              <a:rPr lang="sr-Latn-RS" sz="3200" b="1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Certifikat </a:t>
            </a:r>
            <a:r>
              <a:rPr lang="sr-Latn-RS" sz="3200" b="1" dirty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 povoljnom poslovnom okruženju</a:t>
            </a:r>
            <a:endParaRPr lang="sr-Latn-RS" sz="3200" b="1" dirty="0">
              <a:solidFill>
                <a:srgbClr val="5888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10" name="Picture 8" descr="NALED-log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7414" y="762000"/>
            <a:ext cx="3352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31524" y="304800"/>
            <a:ext cx="973139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3"/>
          <p:cNvSpPr txBox="1">
            <a:spLocks/>
          </p:cNvSpPr>
          <p:nvPr/>
        </p:nvSpPr>
        <p:spPr bwMode="auto">
          <a:xfrm>
            <a:off x="1522413" y="4267200"/>
            <a:ext cx="845819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Opština</a:t>
            </a: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 </a:t>
            </a: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Ruma</a:t>
            </a:r>
            <a:endParaRPr lang="en-US" sz="1500" b="1" dirty="0">
              <a:solidFill>
                <a:srgbClr val="588824"/>
              </a:solidFill>
              <a:latin typeface="Cambr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Glavna</a:t>
            </a: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 155, </a:t>
            </a: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Ruma</a:t>
            </a:r>
            <a:endParaRPr lang="en-US" sz="1500" b="1" dirty="0">
              <a:solidFill>
                <a:srgbClr val="588824"/>
              </a:solidFill>
              <a:latin typeface="Cambr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Odeljenje</a:t>
            </a: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 </a:t>
            </a: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za</a:t>
            </a: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 </a:t>
            </a: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lokalni</a:t>
            </a: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 </a:t>
            </a: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ekonomski</a:t>
            </a: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 </a:t>
            </a:r>
            <a:r>
              <a:rPr lang="en-US" sz="1500" b="1" dirty="0" err="1">
                <a:solidFill>
                  <a:srgbClr val="588824"/>
                </a:solidFill>
                <a:latin typeface="Cambria" pitchFamily="18" charset="0"/>
              </a:rPr>
              <a:t>razvoj</a:t>
            </a:r>
            <a:endParaRPr lang="en-US" sz="1500" b="1" dirty="0">
              <a:solidFill>
                <a:srgbClr val="588824"/>
              </a:solidFill>
              <a:latin typeface="Cambr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ruma.razvoj@gmail.com</a:t>
            </a:r>
          </a:p>
          <a:p>
            <a:pPr algn="ctr">
              <a:lnSpc>
                <a:spcPct val="150000"/>
              </a:lnSpc>
            </a:pPr>
            <a:r>
              <a:rPr lang="en-US" sz="1500" b="1" dirty="0">
                <a:solidFill>
                  <a:srgbClr val="588824"/>
                </a:solidFill>
                <a:latin typeface="Cambria" pitchFamily="18" charset="0"/>
              </a:rPr>
              <a:t>www.ruma.rs</a:t>
            </a:r>
            <a:endParaRPr lang="en-US" sz="1500" b="1" u="sng" dirty="0">
              <a:solidFill>
                <a:srgbClr val="588824"/>
              </a:solidFill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12188825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sr-Latn-RS" sz="33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Odeljenje  za Lokalni Ekonomski Razvoj </a:t>
            </a:r>
            <a:endParaRPr lang="sr-Latn-RS" sz="3300" dirty="0">
              <a:solidFill>
                <a:srgbClr val="5888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sr-Latn-RS" sz="3300" dirty="0" smtClean="0">
                <a:solidFill>
                  <a:srgbClr val="588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Opštine Ruma</a:t>
            </a:r>
            <a:endParaRPr lang="sr-Latn-RS" sz="3300" dirty="0">
              <a:solidFill>
                <a:srgbClr val="5888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656013" y="1752606"/>
            <a:ext cx="48767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588824"/>
                </a:solidFill>
                <a:latin typeface="+mn-lt"/>
              </a:rPr>
              <a:t>HVALA NA PAŽNJI!</a:t>
            </a:r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7612" y="2590800"/>
            <a:ext cx="13906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CC8074-41BD-4D8D-B418-39335883E249}">
  <ds:schemaRefs>
    <ds:schemaRef ds:uri="http://schemas.microsoft.com/office/2006/metadata/properties"/>
    <ds:schemaRef ds:uri="40262f94-9f35-4ac3-9a90-690165a166b7"/>
  </ds:schemaRefs>
</ds:datastoreItem>
</file>

<file path=customXml/itemProps2.xml><?xml version="1.0" encoding="utf-8"?>
<ds:datastoreItem xmlns:ds="http://schemas.openxmlformats.org/officeDocument/2006/customXml" ds:itemID="{7CB30B94-6D3B-4C91-947C-5EB8E8EFFE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3E1689-1E09-4ADC-A5E7-6718BF79A8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2075</TotalTime>
  <Words>1738</Words>
  <Application>Microsoft Office PowerPoint</Application>
  <PresentationFormat>Custom</PresentationFormat>
  <Paragraphs>170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 PREZENTACIJA O RADU ODELJENJA ZA LER OPŠTINE RUMA</vt:lpstr>
      <vt:lpstr>Aktivnosti Odeljenja za LER</vt:lpstr>
      <vt:lpstr>Implementirani p   Projekti koji su implementirani u proteklom periodu</vt:lpstr>
      <vt:lpstr>     Projekti koji su implementirani u proteklom  periodu</vt:lpstr>
      <vt:lpstr>     Projekti koji su implementirani u proteklom  periodu</vt:lpstr>
      <vt:lpstr>EU Projekti</vt:lpstr>
      <vt:lpstr>EU Projekti</vt:lpstr>
      <vt:lpstr> Postojanje analitičke osnove za podršku  lokalnoj poslovnoj zajednici</vt:lpstr>
      <vt:lpstr>Privredni savet opštine Ruma</vt:lpstr>
      <vt:lpstr>Slide 10</vt:lpstr>
      <vt:lpstr>Saradnja sa domaćim i stranim investitorima</vt:lpstr>
      <vt:lpstr>Participativno budžetiranje</vt:lpstr>
      <vt:lpstr>Realizovani projekti u okviru PB</vt:lpstr>
      <vt:lpstr>Realizovani projekti u okviru PB</vt:lpstr>
      <vt:lpstr>Plan razvoja opštine Ruma 2021-2030. god</vt:lpstr>
      <vt:lpstr>Izrada strategija i lokalnih akcionih planova</vt:lpstr>
      <vt:lpstr>Vođenje baza podataka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Predlaganje strategije</dc:title>
  <dc:creator>PC</dc:creator>
  <cp:lastModifiedBy>PC</cp:lastModifiedBy>
  <cp:revision>386</cp:revision>
  <dcterms:created xsi:type="dcterms:W3CDTF">2019-05-22T10:11:22Z</dcterms:created>
  <dcterms:modified xsi:type="dcterms:W3CDTF">2022-08-08T10:41:03Z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